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5"/>
  </p:notesMasterIdLst>
  <p:sldIdLst>
    <p:sldId id="256" r:id="rId2"/>
    <p:sldId id="463" r:id="rId3"/>
    <p:sldId id="555" r:id="rId4"/>
    <p:sldId id="560" r:id="rId5"/>
    <p:sldId id="556" r:id="rId6"/>
    <p:sldId id="513" r:id="rId7"/>
    <p:sldId id="518" r:id="rId8"/>
    <p:sldId id="554" r:id="rId9"/>
    <p:sldId id="559" r:id="rId10"/>
    <p:sldId id="514" r:id="rId11"/>
    <p:sldId id="508" r:id="rId12"/>
    <p:sldId id="510" r:id="rId13"/>
    <p:sldId id="519" r:id="rId14"/>
    <p:sldId id="515" r:id="rId15"/>
    <p:sldId id="511" r:id="rId16"/>
    <p:sldId id="520" r:id="rId17"/>
    <p:sldId id="561" r:id="rId18"/>
    <p:sldId id="477" r:id="rId19"/>
    <p:sldId id="399" r:id="rId20"/>
    <p:sldId id="409" r:id="rId21"/>
    <p:sldId id="481" r:id="rId22"/>
    <p:sldId id="482" r:id="rId23"/>
    <p:sldId id="50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40" autoAdjust="0"/>
    <p:restoredTop sz="94465" autoAdjust="0"/>
  </p:normalViewPr>
  <p:slideViewPr>
    <p:cSldViewPr snapToGrid="0">
      <p:cViewPr varScale="1">
        <p:scale>
          <a:sx n="70" d="100"/>
          <a:sy n="70" d="100"/>
        </p:scale>
        <p:origin x="997"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sapui5.hana.ondemand.com/#/api/sap.ui.table.Table" TargetMode="Externa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png"/><Relationship Id="rId4" Type="http://schemas.openxmlformats.org/officeDocument/2006/relationships/image" Target="../media/image23.tiff"/><Relationship Id="rId9" Type="http://schemas.openxmlformats.org/officeDocument/2006/relationships/hyperlink" Target="https://anubhavtrainings.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8.jpg"/><Relationship Id="rId7" Type="http://schemas.openxmlformats.org/officeDocument/2006/relationships/image" Target="../media/image30.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9.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7</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Binding Modes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algn="just"/>
            <a:r>
              <a:rPr lang="en-US" b="0" i="0" dirty="0">
                <a:effectLst/>
              </a:rPr>
              <a:t>There are basically three modes of binding data in SAPUI5.</a:t>
            </a:r>
          </a:p>
          <a:p>
            <a:pPr marL="285750" indent="-285750" algn="just">
              <a:buFont typeface="Wingdings" panose="05000000000000000000" pitchFamily="2" charset="2"/>
              <a:buChar char="q"/>
            </a:pPr>
            <a:r>
              <a:rPr lang="en-US" b="1" i="0" dirty="0">
                <a:effectLst/>
              </a:rPr>
              <a:t>One-way binding</a:t>
            </a:r>
            <a:r>
              <a:rPr lang="en-US" b="0" i="0" dirty="0">
                <a:effectLst/>
              </a:rPr>
              <a:t> – Here, the data is transported in one direction only, i.e., from the model, through the binding instance to the consumer (usually the property of a control), but never in the other direction. Any change done on the model data from the front end is not affected to the model. All the data changes are reflected only on the controls.</a:t>
            </a:r>
          </a:p>
          <a:p>
            <a:pPr marL="285750" indent="-285750" algn="just">
              <a:buFont typeface="Wingdings" panose="05000000000000000000" pitchFamily="2" charset="2"/>
              <a:buChar char="q"/>
            </a:pPr>
            <a:r>
              <a:rPr lang="en-US" b="1" i="0" dirty="0">
                <a:effectLst/>
              </a:rPr>
              <a:t>Two-way binding</a:t>
            </a:r>
            <a:r>
              <a:rPr lang="en-US" b="0" i="0" dirty="0">
                <a:effectLst/>
              </a:rPr>
              <a:t> – Here all input changes done from front end controls are reflected on the model and the backend database. SAPUI5 automatically handles the transport of data both from the model to the controls and back from the controls to the model. </a:t>
            </a:r>
            <a:r>
              <a:rPr lang="en-US" b="1" i="0" dirty="0">
                <a:effectLst/>
              </a:rPr>
              <a:t>It is the default binding mode.</a:t>
            </a:r>
          </a:p>
          <a:p>
            <a:pPr marL="285750" indent="-285750" algn="just">
              <a:buFont typeface="Wingdings" panose="05000000000000000000" pitchFamily="2" charset="2"/>
              <a:buChar char="q"/>
            </a:pPr>
            <a:r>
              <a:rPr lang="en-US" b="1" i="0" dirty="0">
                <a:effectLst/>
              </a:rPr>
              <a:t>One-time binding</a:t>
            </a:r>
            <a:r>
              <a:rPr lang="en-US" b="0" i="0" dirty="0">
                <a:effectLst/>
              </a:rPr>
              <a:t> – Here all data will be bound from model to view just once. After that, the connection is no more set.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4C968787-312A-41B2-BC28-78D7D60AB59B}"/>
              </a:ext>
            </a:extLst>
          </p:cNvPr>
          <p:cNvSpPr/>
          <p:nvPr/>
        </p:nvSpPr>
        <p:spPr>
          <a:xfrm>
            <a:off x="556592" y="3728556"/>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4" name="Rectangle: Rounded Corners 3">
            <a:extLst>
              <a:ext uri="{FF2B5EF4-FFF2-40B4-BE49-F238E27FC236}">
                <a16:creationId xmlns:a16="http://schemas.microsoft.com/office/drawing/2014/main" id="{5C19C5F1-306A-4B48-BE7C-2EB6224B344A}"/>
              </a:ext>
            </a:extLst>
          </p:cNvPr>
          <p:cNvSpPr/>
          <p:nvPr/>
        </p:nvSpPr>
        <p:spPr>
          <a:xfrm>
            <a:off x="3101009" y="3728555"/>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6" name="Straight Arrow Connector 5">
            <a:extLst>
              <a:ext uri="{FF2B5EF4-FFF2-40B4-BE49-F238E27FC236}">
                <a16:creationId xmlns:a16="http://schemas.microsoft.com/office/drawing/2014/main" id="{2E6AB133-E4D5-4695-812A-6D2D8AA5CEEF}"/>
              </a:ext>
            </a:extLst>
          </p:cNvPr>
          <p:cNvCxnSpPr/>
          <p:nvPr/>
        </p:nvCxnSpPr>
        <p:spPr>
          <a:xfrm>
            <a:off x="1828800" y="3886201"/>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DBC7D81-D844-411A-AA4F-A55A2F53C7CF}"/>
              </a:ext>
            </a:extLst>
          </p:cNvPr>
          <p:cNvCxnSpPr/>
          <p:nvPr/>
        </p:nvCxnSpPr>
        <p:spPr>
          <a:xfrm flipH="1">
            <a:off x="1828800" y="4303645"/>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Multiplication Sign 9">
            <a:extLst>
              <a:ext uri="{FF2B5EF4-FFF2-40B4-BE49-F238E27FC236}">
                <a16:creationId xmlns:a16="http://schemas.microsoft.com/office/drawing/2014/main" id="{50F7B0CD-0961-47AF-8630-95665D75DFBE}"/>
              </a:ext>
            </a:extLst>
          </p:cNvPr>
          <p:cNvSpPr/>
          <p:nvPr/>
        </p:nvSpPr>
        <p:spPr>
          <a:xfrm>
            <a:off x="2276061" y="4042692"/>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69DFD5F-47DC-4A58-B8E4-9BAADE8921CA}"/>
              </a:ext>
            </a:extLst>
          </p:cNvPr>
          <p:cNvSpPr txBox="1"/>
          <p:nvPr/>
        </p:nvSpPr>
        <p:spPr>
          <a:xfrm>
            <a:off x="1644925" y="4661714"/>
            <a:ext cx="2037522" cy="369332"/>
          </a:xfrm>
          <a:prstGeom prst="rect">
            <a:avLst/>
          </a:prstGeom>
          <a:noFill/>
        </p:spPr>
        <p:txBody>
          <a:bodyPr wrap="square" rtlCol="0">
            <a:spAutoFit/>
          </a:bodyPr>
          <a:lstStyle/>
          <a:p>
            <a:r>
              <a:rPr lang="en-US" dirty="0">
                <a:solidFill>
                  <a:srgbClr val="FF0000"/>
                </a:solidFill>
              </a:rPr>
              <a:t>One-way binding</a:t>
            </a:r>
          </a:p>
        </p:txBody>
      </p:sp>
      <p:sp>
        <p:nvSpPr>
          <p:cNvPr id="14" name="Rectangle 13">
            <a:extLst>
              <a:ext uri="{FF2B5EF4-FFF2-40B4-BE49-F238E27FC236}">
                <a16:creationId xmlns:a16="http://schemas.microsoft.com/office/drawing/2014/main" id="{AD102F76-231B-49A0-A53A-E3833923FB89}"/>
              </a:ext>
            </a:extLst>
          </p:cNvPr>
          <p:cNvSpPr/>
          <p:nvPr/>
        </p:nvSpPr>
        <p:spPr>
          <a:xfrm>
            <a:off x="6483616" y="371199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15" name="Rectangle: Rounded Corners 14">
            <a:extLst>
              <a:ext uri="{FF2B5EF4-FFF2-40B4-BE49-F238E27FC236}">
                <a16:creationId xmlns:a16="http://schemas.microsoft.com/office/drawing/2014/main" id="{80ED0C10-CAFA-47B7-BE2A-DF0F50F95A70}"/>
              </a:ext>
            </a:extLst>
          </p:cNvPr>
          <p:cNvSpPr/>
          <p:nvPr/>
        </p:nvSpPr>
        <p:spPr>
          <a:xfrm>
            <a:off x="9028033" y="371199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16" name="Straight Arrow Connector 15">
            <a:extLst>
              <a:ext uri="{FF2B5EF4-FFF2-40B4-BE49-F238E27FC236}">
                <a16:creationId xmlns:a16="http://schemas.microsoft.com/office/drawing/2014/main" id="{0343A529-8710-46E0-B104-022E0A448BF7}"/>
              </a:ext>
            </a:extLst>
          </p:cNvPr>
          <p:cNvCxnSpPr/>
          <p:nvPr/>
        </p:nvCxnSpPr>
        <p:spPr>
          <a:xfrm>
            <a:off x="7755824" y="3869636"/>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98C94EAF-DC63-48F4-A056-C3CA6A1DAA53}"/>
              </a:ext>
            </a:extLst>
          </p:cNvPr>
          <p:cNvCxnSpPr/>
          <p:nvPr/>
        </p:nvCxnSpPr>
        <p:spPr>
          <a:xfrm flipH="1">
            <a:off x="7755824" y="4287080"/>
            <a:ext cx="12722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9F6190A2-D2B4-4B12-A7A5-5634D6EEB89B}"/>
              </a:ext>
            </a:extLst>
          </p:cNvPr>
          <p:cNvSpPr txBox="1"/>
          <p:nvPr/>
        </p:nvSpPr>
        <p:spPr>
          <a:xfrm>
            <a:off x="7626615" y="4635789"/>
            <a:ext cx="2037522" cy="369332"/>
          </a:xfrm>
          <a:prstGeom prst="rect">
            <a:avLst/>
          </a:prstGeom>
          <a:noFill/>
        </p:spPr>
        <p:txBody>
          <a:bodyPr wrap="square" rtlCol="0">
            <a:spAutoFit/>
          </a:bodyPr>
          <a:lstStyle/>
          <a:p>
            <a:r>
              <a:rPr lang="en-US" dirty="0">
                <a:solidFill>
                  <a:srgbClr val="FF0000"/>
                </a:solidFill>
              </a:rPr>
              <a:t>Two-way binding</a:t>
            </a:r>
          </a:p>
        </p:txBody>
      </p:sp>
      <p:sp>
        <p:nvSpPr>
          <p:cNvPr id="12" name="TextBox 11">
            <a:extLst>
              <a:ext uri="{FF2B5EF4-FFF2-40B4-BE49-F238E27FC236}">
                <a16:creationId xmlns:a16="http://schemas.microsoft.com/office/drawing/2014/main" id="{4D15A136-CA65-49A7-B5E8-629ECB0C3454}"/>
              </a:ext>
            </a:extLst>
          </p:cNvPr>
          <p:cNvSpPr txBox="1"/>
          <p:nvPr/>
        </p:nvSpPr>
        <p:spPr>
          <a:xfrm>
            <a:off x="2027583" y="3532083"/>
            <a:ext cx="864704" cy="369332"/>
          </a:xfrm>
          <a:prstGeom prst="rect">
            <a:avLst/>
          </a:prstGeom>
          <a:noFill/>
        </p:spPr>
        <p:txBody>
          <a:bodyPr wrap="square" rtlCol="0">
            <a:spAutoFit/>
          </a:bodyPr>
          <a:lstStyle/>
          <a:p>
            <a:r>
              <a:rPr lang="en-US" dirty="0"/>
              <a:t>Data</a:t>
            </a:r>
          </a:p>
        </p:txBody>
      </p:sp>
      <p:sp>
        <p:nvSpPr>
          <p:cNvPr id="21" name="TextBox 20">
            <a:extLst>
              <a:ext uri="{FF2B5EF4-FFF2-40B4-BE49-F238E27FC236}">
                <a16:creationId xmlns:a16="http://schemas.microsoft.com/office/drawing/2014/main" id="{130EAED1-A148-42BA-8B10-8C3394C18740}"/>
              </a:ext>
            </a:extLst>
          </p:cNvPr>
          <p:cNvSpPr txBox="1"/>
          <p:nvPr/>
        </p:nvSpPr>
        <p:spPr>
          <a:xfrm>
            <a:off x="7989393" y="3564651"/>
            <a:ext cx="864704" cy="369332"/>
          </a:xfrm>
          <a:prstGeom prst="rect">
            <a:avLst/>
          </a:prstGeom>
          <a:noFill/>
        </p:spPr>
        <p:txBody>
          <a:bodyPr wrap="square" rtlCol="0">
            <a:spAutoFit/>
          </a:bodyPr>
          <a:lstStyle/>
          <a:p>
            <a:r>
              <a:rPr lang="en-US" dirty="0"/>
              <a:t>Data</a:t>
            </a:r>
          </a:p>
        </p:txBody>
      </p:sp>
      <p:sp>
        <p:nvSpPr>
          <p:cNvPr id="23" name="TextBox 22">
            <a:extLst>
              <a:ext uri="{FF2B5EF4-FFF2-40B4-BE49-F238E27FC236}">
                <a16:creationId xmlns:a16="http://schemas.microsoft.com/office/drawing/2014/main" id="{426F2E1F-F1C7-48D1-AEB1-A75844B17EB9}"/>
              </a:ext>
            </a:extLst>
          </p:cNvPr>
          <p:cNvSpPr txBox="1"/>
          <p:nvPr/>
        </p:nvSpPr>
        <p:spPr>
          <a:xfrm>
            <a:off x="8038121" y="4198534"/>
            <a:ext cx="864704" cy="369332"/>
          </a:xfrm>
          <a:prstGeom prst="rect">
            <a:avLst/>
          </a:prstGeom>
          <a:noFill/>
        </p:spPr>
        <p:txBody>
          <a:bodyPr wrap="square" rtlCol="0">
            <a:spAutoFit/>
          </a:bodyPr>
          <a:lstStyle/>
          <a:p>
            <a:r>
              <a:rPr lang="en-US" dirty="0"/>
              <a:t>Data</a:t>
            </a:r>
          </a:p>
        </p:txBody>
      </p:sp>
      <p:sp>
        <p:nvSpPr>
          <p:cNvPr id="24" name="Rectangle 23">
            <a:extLst>
              <a:ext uri="{FF2B5EF4-FFF2-40B4-BE49-F238E27FC236}">
                <a16:creationId xmlns:a16="http://schemas.microsoft.com/office/drawing/2014/main" id="{EA983D50-3351-491A-BB3A-21385C9D41B7}"/>
              </a:ext>
            </a:extLst>
          </p:cNvPr>
          <p:cNvSpPr/>
          <p:nvPr/>
        </p:nvSpPr>
        <p:spPr>
          <a:xfrm>
            <a:off x="1805608" y="5335381"/>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25" name="Rectangle: Rounded Corners 24">
            <a:extLst>
              <a:ext uri="{FF2B5EF4-FFF2-40B4-BE49-F238E27FC236}">
                <a16:creationId xmlns:a16="http://schemas.microsoft.com/office/drawing/2014/main" id="{6343A45A-B2DA-4C4C-B73A-C2BC1CBFC074}"/>
              </a:ext>
            </a:extLst>
          </p:cNvPr>
          <p:cNvSpPr/>
          <p:nvPr/>
        </p:nvSpPr>
        <p:spPr>
          <a:xfrm>
            <a:off x="4350025" y="5335380"/>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cxnSp>
        <p:nvCxnSpPr>
          <p:cNvPr id="26" name="Straight Arrow Connector 25">
            <a:extLst>
              <a:ext uri="{FF2B5EF4-FFF2-40B4-BE49-F238E27FC236}">
                <a16:creationId xmlns:a16="http://schemas.microsoft.com/office/drawing/2014/main" id="{389F34C6-F5C9-49D7-9359-B0A1B9EBB220}"/>
              </a:ext>
            </a:extLst>
          </p:cNvPr>
          <p:cNvCxnSpPr/>
          <p:nvPr/>
        </p:nvCxnSpPr>
        <p:spPr>
          <a:xfrm>
            <a:off x="3077816" y="5729356"/>
            <a:ext cx="1272209"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8" name="TextBox 27">
            <a:extLst>
              <a:ext uri="{FF2B5EF4-FFF2-40B4-BE49-F238E27FC236}">
                <a16:creationId xmlns:a16="http://schemas.microsoft.com/office/drawing/2014/main" id="{6889EC00-2E5C-44A9-B7D4-C3DEE41B8E42}"/>
              </a:ext>
            </a:extLst>
          </p:cNvPr>
          <p:cNvSpPr txBox="1"/>
          <p:nvPr/>
        </p:nvSpPr>
        <p:spPr>
          <a:xfrm>
            <a:off x="5039134" y="6406986"/>
            <a:ext cx="2037522" cy="369332"/>
          </a:xfrm>
          <a:prstGeom prst="rect">
            <a:avLst/>
          </a:prstGeom>
          <a:noFill/>
        </p:spPr>
        <p:txBody>
          <a:bodyPr wrap="square" rtlCol="0">
            <a:spAutoFit/>
          </a:bodyPr>
          <a:lstStyle/>
          <a:p>
            <a:r>
              <a:rPr lang="en-US" dirty="0">
                <a:solidFill>
                  <a:srgbClr val="FF0000"/>
                </a:solidFill>
              </a:rPr>
              <a:t>One-Time binding</a:t>
            </a:r>
          </a:p>
        </p:txBody>
      </p:sp>
      <p:sp>
        <p:nvSpPr>
          <p:cNvPr id="13" name="TextBox 12">
            <a:extLst>
              <a:ext uri="{FF2B5EF4-FFF2-40B4-BE49-F238E27FC236}">
                <a16:creationId xmlns:a16="http://schemas.microsoft.com/office/drawing/2014/main" id="{E1E246C8-64D4-4579-81E5-6EBE394E191E}"/>
              </a:ext>
            </a:extLst>
          </p:cNvPr>
          <p:cNvSpPr txBox="1"/>
          <p:nvPr/>
        </p:nvSpPr>
        <p:spPr>
          <a:xfrm>
            <a:off x="2751481" y="5252061"/>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33" name="Connector: Curved 32">
            <a:extLst>
              <a:ext uri="{FF2B5EF4-FFF2-40B4-BE49-F238E27FC236}">
                <a16:creationId xmlns:a16="http://schemas.microsoft.com/office/drawing/2014/main" id="{B8FD0FEF-1202-4CE3-BB37-9B90BAC371E0}"/>
              </a:ext>
            </a:extLst>
          </p:cNvPr>
          <p:cNvCxnSpPr>
            <a:stCxn id="13" idx="0"/>
            <a:endCxn id="25" idx="0"/>
          </p:cNvCxnSpPr>
          <p:nvPr/>
        </p:nvCxnSpPr>
        <p:spPr>
          <a:xfrm rot="16200000" flipH="1">
            <a:off x="3990312" y="4339564"/>
            <a:ext cx="83319" cy="1908313"/>
          </a:xfrm>
          <a:prstGeom prst="curvedConnector3">
            <a:avLst>
              <a:gd name="adj1" fmla="val -274367"/>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E81A203-31E9-4C97-AAAC-A991825B44FA}"/>
              </a:ext>
            </a:extLst>
          </p:cNvPr>
          <p:cNvSpPr/>
          <p:nvPr/>
        </p:nvSpPr>
        <p:spPr>
          <a:xfrm>
            <a:off x="6493558" y="5342007"/>
            <a:ext cx="1272208" cy="7879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Model</a:t>
            </a:r>
          </a:p>
        </p:txBody>
      </p:sp>
      <p:sp>
        <p:nvSpPr>
          <p:cNvPr id="35" name="Rectangle: Rounded Corners 34">
            <a:extLst>
              <a:ext uri="{FF2B5EF4-FFF2-40B4-BE49-F238E27FC236}">
                <a16:creationId xmlns:a16="http://schemas.microsoft.com/office/drawing/2014/main" id="{002EFCBA-6EEF-4EA1-9892-8B8ECAD235E2}"/>
              </a:ext>
            </a:extLst>
          </p:cNvPr>
          <p:cNvSpPr/>
          <p:nvPr/>
        </p:nvSpPr>
        <p:spPr>
          <a:xfrm>
            <a:off x="9037975" y="5342006"/>
            <a:ext cx="1272208" cy="7879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p>
        </p:txBody>
      </p:sp>
      <p:sp>
        <p:nvSpPr>
          <p:cNvPr id="40" name="Arrow: Right 39">
            <a:extLst>
              <a:ext uri="{FF2B5EF4-FFF2-40B4-BE49-F238E27FC236}">
                <a16:creationId xmlns:a16="http://schemas.microsoft.com/office/drawing/2014/main" id="{06A40ADC-FAA2-485B-9823-805410AD777F}"/>
              </a:ext>
            </a:extLst>
          </p:cNvPr>
          <p:cNvSpPr/>
          <p:nvPr/>
        </p:nvSpPr>
        <p:spPr>
          <a:xfrm>
            <a:off x="5721281" y="5632403"/>
            <a:ext cx="673228" cy="2071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62A31A1-28D4-49A8-8DFD-8803BB1E0B16}"/>
              </a:ext>
            </a:extLst>
          </p:cNvPr>
          <p:cNvSpPr txBox="1"/>
          <p:nvPr/>
        </p:nvSpPr>
        <p:spPr>
          <a:xfrm>
            <a:off x="7401186" y="5188744"/>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sp>
        <p:nvSpPr>
          <p:cNvPr id="42" name="TextBox 41">
            <a:extLst>
              <a:ext uri="{FF2B5EF4-FFF2-40B4-BE49-F238E27FC236}">
                <a16:creationId xmlns:a16="http://schemas.microsoft.com/office/drawing/2014/main" id="{C2FEFC2C-54B0-4B8B-A938-2C5D83804949}"/>
              </a:ext>
            </a:extLst>
          </p:cNvPr>
          <p:cNvSpPr txBox="1"/>
          <p:nvPr/>
        </p:nvSpPr>
        <p:spPr>
          <a:xfrm>
            <a:off x="9851335" y="5190647"/>
            <a:ext cx="65267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dirty="0"/>
              <a:t>Data</a:t>
            </a:r>
          </a:p>
        </p:txBody>
      </p:sp>
      <p:cxnSp>
        <p:nvCxnSpPr>
          <p:cNvPr id="45" name="Straight Connector 44">
            <a:extLst>
              <a:ext uri="{FF2B5EF4-FFF2-40B4-BE49-F238E27FC236}">
                <a16:creationId xmlns:a16="http://schemas.microsoft.com/office/drawing/2014/main" id="{A9CF12B5-44FA-4DC5-8F23-FF0F48036B2A}"/>
              </a:ext>
            </a:extLst>
          </p:cNvPr>
          <p:cNvCxnSpPr>
            <a:stCxn id="34" idx="3"/>
            <a:endCxn id="35" idx="1"/>
          </p:cNvCxnSpPr>
          <p:nvPr/>
        </p:nvCxnSpPr>
        <p:spPr>
          <a:xfrm flipV="1">
            <a:off x="7765766" y="5735982"/>
            <a:ext cx="1272209" cy="1"/>
          </a:xfrm>
          <a:prstGeom prst="line">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46" name="Multiplication Sign 45">
            <a:extLst>
              <a:ext uri="{FF2B5EF4-FFF2-40B4-BE49-F238E27FC236}">
                <a16:creationId xmlns:a16="http://schemas.microsoft.com/office/drawing/2014/main" id="{5D558407-0448-4B8F-AED4-624E66433248}"/>
              </a:ext>
            </a:extLst>
          </p:cNvPr>
          <p:cNvSpPr/>
          <p:nvPr/>
        </p:nvSpPr>
        <p:spPr>
          <a:xfrm>
            <a:off x="8173461" y="5470794"/>
            <a:ext cx="387625" cy="517124"/>
          </a:xfrm>
          <a:prstGeom prst="mathMultiply">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Concept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Concept of named model comes into observation when we want to use more than one model simultaneously in one application.</a:t>
            </a:r>
            <a:br>
              <a:rPr lang="en-US" dirty="0"/>
            </a:br>
            <a:r>
              <a:rPr lang="en-US" dirty="0"/>
              <a:t>When we uses two model simultaneously the there are some conflicts arises in the application , as the second model we use will overwrite the data of the first model. So, here we use the Named Model </a:t>
            </a:r>
          </a:p>
          <a:p>
            <a:br>
              <a:rPr lang="en-US" dirty="0"/>
            </a:br>
            <a:r>
              <a:rPr lang="en-US" dirty="0"/>
              <a:t>Creation of Named Model : </a:t>
            </a:r>
          </a:p>
          <a:p>
            <a:r>
              <a:rPr lang="en-US" dirty="0"/>
              <a:t>     </a:t>
            </a:r>
            <a:r>
              <a:rPr lang="en-US" b="1" dirty="0"/>
              <a:t>this.getView().setModel(oModel2 ,  “</a:t>
            </a:r>
            <a:r>
              <a:rPr lang="en-US" b="1" dirty="0">
                <a:highlight>
                  <a:srgbClr val="FFFF00"/>
                </a:highlight>
              </a:rPr>
              <a:t>Name of the model</a:t>
            </a:r>
            <a:r>
              <a:rPr lang="en-US" b="1" dirty="0"/>
              <a:t>”) ;</a:t>
            </a:r>
          </a:p>
          <a:p>
            <a:endParaRPr lang="en-US" b="1" dirty="0"/>
          </a:p>
          <a:p>
            <a:r>
              <a:rPr lang="en-US" dirty="0"/>
              <a:t>For example : </a:t>
            </a:r>
          </a:p>
          <a:p>
            <a:r>
              <a:rPr lang="en-US" dirty="0"/>
              <a:t>     this.getView().setModel(oModel2 , “</a:t>
            </a:r>
            <a:r>
              <a:rPr lang="en-US" b="1" dirty="0"/>
              <a:t>thanos</a:t>
            </a:r>
            <a:r>
              <a:rPr lang="en-US" dirty="0"/>
              <a:t>”);     </a:t>
            </a:r>
            <a:r>
              <a:rPr lang="en-US" dirty="0">
                <a:sym typeface="Wingdings" panose="05000000000000000000" pitchFamily="2" charset="2"/>
              </a:rPr>
              <a:t></a:t>
            </a:r>
            <a:r>
              <a:rPr lang="en-US" dirty="0"/>
              <a:t>     here </a:t>
            </a:r>
            <a:r>
              <a:rPr lang="en-US" b="1" dirty="0"/>
              <a:t>thanos</a:t>
            </a:r>
            <a:r>
              <a:rPr lang="en-US" dirty="0"/>
              <a:t> is the name of the model</a:t>
            </a:r>
          </a:p>
          <a:p>
            <a:endParaRPr lang="en-US" dirty="0"/>
          </a:p>
          <a:p>
            <a:endParaRPr lang="en-US" dirty="0"/>
          </a:p>
          <a:p>
            <a:r>
              <a:rPr lang="en-US" b="1" u="sng" dirty="0"/>
              <a:t>Binding using the Named Model:</a:t>
            </a:r>
            <a:endParaRPr lang="en-US" dirty="0"/>
          </a:p>
          <a:p>
            <a:r>
              <a:rPr lang="en-US" dirty="0"/>
              <a:t>So in binding we use this name, to bind the data from the named model we use  </a:t>
            </a:r>
            <a:r>
              <a:rPr lang="en-US" dirty="0">
                <a:highlight>
                  <a:srgbClr val="00FF00"/>
                </a:highlight>
              </a:rPr>
              <a:t>modelName&gt;path </a:t>
            </a:r>
            <a:r>
              <a:rPr lang="en-US" dirty="0"/>
              <a:t>in binding syntax</a:t>
            </a:r>
          </a:p>
          <a:p>
            <a:endParaRPr lang="en-US" dirty="0"/>
          </a:p>
          <a:p>
            <a:r>
              <a:rPr lang="en-US" dirty="0"/>
              <a:t>For example: </a:t>
            </a:r>
          </a:p>
          <a:p>
            <a:r>
              <a:rPr lang="en-US" dirty="0"/>
              <a:t>        “{thanos&gt;/empStr/empName}” this will bind the name from thanos model.</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78934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How to create a Named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355312"/>
          </a:xfrm>
          <a:prstGeom prst="rect">
            <a:avLst/>
          </a:prstGeom>
          <a:noFill/>
        </p:spPr>
        <p:txBody>
          <a:bodyPr wrap="square" rtlCol="0">
            <a:spAutoFit/>
          </a:bodyPr>
          <a:lstStyle/>
          <a:p>
            <a:pPr marL="342900" indent="-342900">
              <a:buFont typeface="Arial" panose="020B0604020202020204" pitchFamily="34" charset="0"/>
              <a:buChar char="•"/>
            </a:pPr>
            <a:r>
              <a:rPr lang="en-US" dirty="0"/>
              <a:t>Create a model (dataset.json) in the models folder .</a:t>
            </a:r>
          </a:p>
          <a:p>
            <a:pPr marL="342900" indent="-342900">
              <a:buFont typeface="Arial" panose="020B0604020202020204" pitchFamily="34" charset="0"/>
              <a:buChar char="•"/>
            </a:pPr>
            <a:r>
              <a:rPr lang="en-US" dirty="0"/>
              <a:t>In controller , we have to give the path in the createJSONModel() function</a:t>
            </a:r>
          </a:p>
          <a:p>
            <a:pPr marL="342900" indent="-342900">
              <a:buAutoNum type="arabicPeriod"/>
            </a:pPr>
            <a:endParaRPr lang="en-US" dirty="0"/>
          </a:p>
          <a:p>
            <a:pPr marL="342900" indent="-342900">
              <a:buAutoNum type="arabicPeriod"/>
            </a:pPr>
            <a:endParaRPr lang="en-US" dirty="0"/>
          </a:p>
          <a:p>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285750" indent="-285750">
              <a:buFont typeface="Arial" panose="020B0604020202020204" pitchFamily="34" charset="0"/>
              <a:buChar char="•"/>
            </a:pPr>
            <a:r>
              <a:rPr lang="en-US" dirty="0"/>
              <a:t>In model.js we have to pass the path as a parameter to create the model with different paths form the same function.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To bind the data in view , we have to use the name of the named model.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12E5893B-2BE9-46DF-8E1A-AAFDBE5FC385}"/>
              </a:ext>
            </a:extLst>
          </p:cNvPr>
          <p:cNvPicPr>
            <a:picLocks noChangeAspect="1"/>
          </p:cNvPicPr>
          <p:nvPr/>
        </p:nvPicPr>
        <p:blipFill>
          <a:blip r:embed="rId3"/>
          <a:stretch>
            <a:fillRect/>
          </a:stretch>
        </p:blipFill>
        <p:spPr>
          <a:xfrm>
            <a:off x="2768591" y="3729266"/>
            <a:ext cx="4022734" cy="1992064"/>
          </a:xfrm>
          <a:prstGeom prst="rect">
            <a:avLst/>
          </a:prstGeom>
        </p:spPr>
      </p:pic>
      <p:pic>
        <p:nvPicPr>
          <p:cNvPr id="7" name="Picture 6">
            <a:extLst>
              <a:ext uri="{FF2B5EF4-FFF2-40B4-BE49-F238E27FC236}">
                <a16:creationId xmlns:a16="http://schemas.microsoft.com/office/drawing/2014/main" id="{D3D6A546-EC86-4AB2-8B53-344DE881947B}"/>
              </a:ext>
            </a:extLst>
          </p:cNvPr>
          <p:cNvPicPr>
            <a:picLocks noChangeAspect="1"/>
          </p:cNvPicPr>
          <p:nvPr/>
        </p:nvPicPr>
        <p:blipFill>
          <a:blip r:embed="rId4"/>
          <a:stretch>
            <a:fillRect/>
          </a:stretch>
        </p:blipFill>
        <p:spPr>
          <a:xfrm>
            <a:off x="2971799" y="1426536"/>
            <a:ext cx="4829462" cy="1889659"/>
          </a:xfrm>
          <a:prstGeom prst="rect">
            <a:avLst/>
          </a:prstGeom>
        </p:spPr>
      </p:pic>
      <p:pic>
        <p:nvPicPr>
          <p:cNvPr id="10" name="Picture 9">
            <a:extLst>
              <a:ext uri="{FF2B5EF4-FFF2-40B4-BE49-F238E27FC236}">
                <a16:creationId xmlns:a16="http://schemas.microsoft.com/office/drawing/2014/main" id="{7E81B70C-4D8B-4953-B6A7-74D8F87AFC63}"/>
              </a:ext>
            </a:extLst>
          </p:cNvPr>
          <p:cNvPicPr>
            <a:picLocks noChangeAspect="1"/>
          </p:cNvPicPr>
          <p:nvPr/>
        </p:nvPicPr>
        <p:blipFill>
          <a:blip r:embed="rId5"/>
          <a:stretch>
            <a:fillRect/>
          </a:stretch>
        </p:blipFill>
        <p:spPr>
          <a:xfrm>
            <a:off x="3870018" y="6246279"/>
            <a:ext cx="3033023" cy="297206"/>
          </a:xfrm>
          <a:prstGeom prst="rect">
            <a:avLst/>
          </a:prstGeom>
        </p:spPr>
      </p:pic>
    </p:spTree>
    <p:extLst>
      <p:ext uri="{BB962C8B-B14F-4D97-AF65-F5344CB8AC3E}">
        <p14:creationId xmlns:p14="http://schemas.microsoft.com/office/powerpoint/2010/main" val="332782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Hands-on : Creation of named model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see the concept of named model.</a:t>
            </a:r>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dataset.json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50C5A2D-717A-4AA2-B3C8-0456B19F9899}"/>
              </a:ext>
            </a:extLst>
          </p:cNvPr>
          <p:cNvPicPr>
            <a:picLocks noChangeAspect="1"/>
          </p:cNvPicPr>
          <p:nvPr/>
        </p:nvPicPr>
        <p:blipFill>
          <a:blip r:embed="rId3"/>
          <a:stretch>
            <a:fillRect/>
          </a:stretch>
        </p:blipFill>
        <p:spPr>
          <a:xfrm>
            <a:off x="4592870" y="2785673"/>
            <a:ext cx="6787808" cy="1800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3291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0540214"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Aggregation Binding with Table Control</a:t>
            </a:r>
          </a:p>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862322"/>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When we bind the </a:t>
            </a:r>
            <a:r>
              <a:rPr lang="en-US" b="1" dirty="0"/>
              <a:t>aggregation</a:t>
            </a:r>
            <a:r>
              <a:rPr lang="en-US" dirty="0"/>
              <a:t> of a control with the entityset of data model, it is called aggregation Binding.</a:t>
            </a:r>
          </a:p>
          <a:p>
            <a:pPr marL="285750" indent="-285750" algn="just">
              <a:buFont typeface="Wingdings" panose="05000000000000000000" pitchFamily="2" charset="2"/>
              <a:buChar char="q"/>
            </a:pPr>
            <a:r>
              <a:rPr lang="en-US" dirty="0"/>
              <a:t>The parent control (e.g. Table) is bound to the EntitySet path which is called </a:t>
            </a:r>
            <a:r>
              <a:rPr lang="en-US" b="1" dirty="0"/>
              <a:t>absolute path</a:t>
            </a:r>
            <a:r>
              <a:rPr lang="en-US" dirty="0"/>
              <a:t> and the child of the parent Control (e.g. Columns) are connected to the child properties of the EntitySet is called </a:t>
            </a:r>
            <a:r>
              <a:rPr lang="en-US" b="1" dirty="0"/>
              <a:t>relative path.</a:t>
            </a:r>
          </a:p>
          <a:p>
            <a:pPr marL="285750" indent="-285750" algn="just">
              <a:buFont typeface="Wingdings" panose="05000000000000000000" pitchFamily="2" charset="2"/>
              <a:buChar char="q"/>
            </a:pPr>
            <a:r>
              <a:rPr lang="en-US" b="0" i="0" dirty="0">
                <a:effectLst/>
              </a:rPr>
              <a:t>In aggregation binding, based on your model data, as many child controls will be created automatically.</a:t>
            </a:r>
            <a:endParaRPr lang="en-US" b="1" dirty="0"/>
          </a:p>
          <a:p>
            <a:pPr marL="285750" indent="-285750" algn="just">
              <a:buFont typeface="Wingdings" panose="05000000000000000000" pitchFamily="2" charset="2"/>
              <a:buChar char="q"/>
            </a:pPr>
            <a:r>
              <a:rPr lang="en-US" dirty="0"/>
              <a:t>Every Event of UI5 will trigger the </a:t>
            </a:r>
            <a:r>
              <a:rPr lang="en-US" b="1" dirty="0"/>
              <a:t>eventHandler </a:t>
            </a:r>
            <a:r>
              <a:rPr lang="en-US" dirty="0"/>
              <a:t>and we will get the Event Object as part of the event Handler. Depending on the event, the event handler object will have different parameters.</a:t>
            </a:r>
          </a:p>
          <a:p>
            <a:pPr algn="just"/>
            <a:r>
              <a:rPr lang="en-US" b="1" dirty="0"/>
              <a:t>Use Case of Aggregation Binding</a:t>
            </a:r>
          </a:p>
          <a:p>
            <a:pPr algn="just"/>
            <a:r>
              <a:rPr lang="en-US" b="0" i="0" dirty="0">
                <a:effectLst/>
              </a:rPr>
              <a:t>If we want to show a list or some data in tabular format, we need to bind a group of data. In such a case we will use aggregation binding.</a:t>
            </a:r>
            <a:endParaRPr lang="en-US" b="1" dirty="0"/>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graphicFrame>
        <p:nvGraphicFramePr>
          <p:cNvPr id="6" name="Table 5">
            <a:extLst>
              <a:ext uri="{FF2B5EF4-FFF2-40B4-BE49-F238E27FC236}">
                <a16:creationId xmlns:a16="http://schemas.microsoft.com/office/drawing/2014/main" id="{7AA5BBFC-0F7E-46DB-8E84-AB7D9391C51D}"/>
              </a:ext>
            </a:extLst>
          </p:cNvPr>
          <p:cNvGraphicFramePr>
            <a:graphicFrameLocks noGrp="1"/>
          </p:cNvGraphicFramePr>
          <p:nvPr/>
        </p:nvGraphicFramePr>
        <p:xfrm>
          <a:off x="1012827" y="4057650"/>
          <a:ext cx="5083173" cy="1480397"/>
        </p:xfrm>
        <a:graphic>
          <a:graphicData uri="http://schemas.openxmlformats.org/drawingml/2006/table">
            <a:tbl>
              <a:tblPr firstRow="1" bandRow="1">
                <a:tableStyleId>{5C22544A-7EE6-4342-B048-85BDC9FD1C3A}</a:tableStyleId>
              </a:tblPr>
              <a:tblGrid>
                <a:gridCol w="1694391">
                  <a:extLst>
                    <a:ext uri="{9D8B030D-6E8A-4147-A177-3AD203B41FA5}">
                      <a16:colId xmlns:a16="http://schemas.microsoft.com/office/drawing/2014/main" val="2869649158"/>
                    </a:ext>
                  </a:extLst>
                </a:gridCol>
                <a:gridCol w="1694391">
                  <a:extLst>
                    <a:ext uri="{9D8B030D-6E8A-4147-A177-3AD203B41FA5}">
                      <a16:colId xmlns:a16="http://schemas.microsoft.com/office/drawing/2014/main" val="2344992087"/>
                    </a:ext>
                  </a:extLst>
                </a:gridCol>
                <a:gridCol w="1694391">
                  <a:extLst>
                    <a:ext uri="{9D8B030D-6E8A-4147-A177-3AD203B41FA5}">
                      <a16:colId xmlns:a16="http://schemas.microsoft.com/office/drawing/2014/main" val="3709368577"/>
                    </a:ext>
                  </a:extLst>
                </a:gridCol>
              </a:tblGrid>
              <a:tr h="366284">
                <a:tc>
                  <a:txBody>
                    <a:bodyPr/>
                    <a:lstStyle/>
                    <a:p>
                      <a:r>
                        <a:rPr lang="en-US" dirty="0"/>
                        <a:t>Emp Id</a:t>
                      </a:r>
                    </a:p>
                  </a:txBody>
                  <a:tcPr/>
                </a:tc>
                <a:tc>
                  <a:txBody>
                    <a:bodyPr/>
                    <a:lstStyle/>
                    <a:p>
                      <a:r>
                        <a:rPr lang="en-US" dirty="0"/>
                        <a:t>Emp Name</a:t>
                      </a:r>
                    </a:p>
                  </a:txBody>
                  <a:tcPr/>
                </a:tc>
                <a:tc>
                  <a:txBody>
                    <a:bodyPr/>
                    <a:lstStyle/>
                    <a:p>
                      <a:r>
                        <a:rPr lang="en-US" dirty="0"/>
                        <a:t>Salary</a:t>
                      </a:r>
                    </a:p>
                  </a:txBody>
                  <a:tcPr/>
                </a:tc>
                <a:extLst>
                  <a:ext uri="{0D108BD9-81ED-4DB2-BD59-A6C34878D82A}">
                    <a16:rowId xmlns:a16="http://schemas.microsoft.com/office/drawing/2014/main" val="4168095872"/>
                  </a:ext>
                </a:extLst>
              </a:tr>
              <a:tr h="371371">
                <a:tc>
                  <a:txBody>
                    <a:bodyPr/>
                    <a:lstStyle/>
                    <a:p>
                      <a:pPr algn="ctr"/>
                      <a:r>
                        <a:rPr lang="en-US" dirty="0"/>
                        <a:t>{empId}</a:t>
                      </a:r>
                    </a:p>
                  </a:txBody>
                  <a:tcPr/>
                </a:tc>
                <a:tc>
                  <a:txBody>
                    <a:bodyPr/>
                    <a:lstStyle/>
                    <a:p>
                      <a:pPr algn="ctr"/>
                      <a:r>
                        <a:rPr lang="en-US" dirty="0"/>
                        <a:t>{empName}</a:t>
                      </a:r>
                    </a:p>
                  </a:txBody>
                  <a:tcPr/>
                </a:tc>
                <a:tc>
                  <a:txBody>
                    <a:bodyPr/>
                    <a:lstStyle/>
                    <a:p>
                      <a:pPr algn="ctr"/>
                      <a:r>
                        <a:rPr lang="en-US" dirty="0"/>
                        <a:t>{salary}</a:t>
                      </a:r>
                    </a:p>
                  </a:txBody>
                  <a:tcPr/>
                </a:tc>
                <a:extLst>
                  <a:ext uri="{0D108BD9-81ED-4DB2-BD59-A6C34878D82A}">
                    <a16:rowId xmlns:a16="http://schemas.microsoft.com/office/drawing/2014/main" val="527527764"/>
                  </a:ext>
                </a:extLst>
              </a:tr>
              <a:tr h="37137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1368548"/>
                  </a:ext>
                </a:extLst>
              </a:tr>
              <a:tr h="371371">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54157385"/>
                  </a:ext>
                </a:extLst>
              </a:tr>
            </a:tbl>
          </a:graphicData>
        </a:graphic>
      </p:graphicFrame>
      <p:sp>
        <p:nvSpPr>
          <p:cNvPr id="7" name="TextBox 6">
            <a:extLst>
              <a:ext uri="{FF2B5EF4-FFF2-40B4-BE49-F238E27FC236}">
                <a16:creationId xmlns:a16="http://schemas.microsoft.com/office/drawing/2014/main" id="{114247A6-8F07-4BC4-91AB-71A134B8D773}"/>
              </a:ext>
            </a:extLst>
          </p:cNvPr>
          <p:cNvSpPr txBox="1"/>
          <p:nvPr/>
        </p:nvSpPr>
        <p:spPr>
          <a:xfrm>
            <a:off x="1012827" y="3688318"/>
            <a:ext cx="2000250" cy="369332"/>
          </a:xfrm>
          <a:prstGeom prst="rect">
            <a:avLst/>
          </a:prstGeom>
          <a:noFill/>
        </p:spPr>
        <p:txBody>
          <a:bodyPr wrap="square" rtlCol="0">
            <a:spAutoFit/>
          </a:bodyPr>
          <a:lstStyle/>
          <a:p>
            <a:r>
              <a:rPr lang="en-US" dirty="0"/>
              <a:t>Table = {/empTab}</a:t>
            </a:r>
          </a:p>
        </p:txBody>
      </p:sp>
      <p:sp>
        <p:nvSpPr>
          <p:cNvPr id="9" name="TextBox 8">
            <a:extLst>
              <a:ext uri="{FF2B5EF4-FFF2-40B4-BE49-F238E27FC236}">
                <a16:creationId xmlns:a16="http://schemas.microsoft.com/office/drawing/2014/main" id="{2EBEBCB2-C65B-41BE-914A-9510879C7A62}"/>
              </a:ext>
            </a:extLst>
          </p:cNvPr>
          <p:cNvSpPr txBox="1"/>
          <p:nvPr/>
        </p:nvSpPr>
        <p:spPr>
          <a:xfrm>
            <a:off x="8086725" y="3573375"/>
            <a:ext cx="3293953" cy="2585323"/>
          </a:xfrm>
          <a:prstGeom prst="rect">
            <a:avLst/>
          </a:prstGeom>
          <a:noFill/>
        </p:spPr>
        <p:txBody>
          <a:bodyPr wrap="square" rtlCol="0">
            <a:spAutoFit/>
          </a:bodyPr>
          <a:lstStyle/>
          <a:p>
            <a:r>
              <a:rPr lang="en-US" dirty="0"/>
              <a:t>{</a:t>
            </a:r>
          </a:p>
          <a:p>
            <a:r>
              <a:rPr lang="en-US" dirty="0"/>
              <a:t>     “empTab”: [</a:t>
            </a:r>
          </a:p>
          <a:p>
            <a:r>
              <a:rPr lang="en-US" dirty="0"/>
              <a:t>	{</a:t>
            </a:r>
          </a:p>
          <a:p>
            <a:r>
              <a:rPr lang="en-US" dirty="0"/>
              <a:t>	      “empId”: 50,</a:t>
            </a:r>
          </a:p>
          <a:p>
            <a:r>
              <a:rPr lang="en-US" dirty="0"/>
              <a:t>	      “empName”: “Jay”,</a:t>
            </a:r>
          </a:p>
          <a:p>
            <a:r>
              <a:rPr lang="en-US" dirty="0"/>
              <a:t>	       “salary”: 9500</a:t>
            </a:r>
          </a:p>
          <a:p>
            <a:r>
              <a:rPr lang="en-US" dirty="0"/>
              <a:t>	}</a:t>
            </a:r>
          </a:p>
          <a:p>
            <a:r>
              <a:rPr lang="en-US" dirty="0"/>
              <a:t>       ]</a:t>
            </a:r>
          </a:p>
          <a:p>
            <a:r>
              <a:rPr lang="en-US" dirty="0"/>
              <a:t>}</a:t>
            </a:r>
          </a:p>
        </p:txBody>
      </p:sp>
      <p:cxnSp>
        <p:nvCxnSpPr>
          <p:cNvPr id="10" name="Connector: Elbow 9">
            <a:extLst>
              <a:ext uri="{FF2B5EF4-FFF2-40B4-BE49-F238E27FC236}">
                <a16:creationId xmlns:a16="http://schemas.microsoft.com/office/drawing/2014/main" id="{4A523DBC-325A-4EB7-9001-39562FA0E3A8}"/>
              </a:ext>
            </a:extLst>
          </p:cNvPr>
          <p:cNvCxnSpPr>
            <a:cxnSpLocks/>
          </p:cNvCxnSpPr>
          <p:nvPr/>
        </p:nvCxnSpPr>
        <p:spPr>
          <a:xfrm rot="10800000">
            <a:off x="2886076" y="3838576"/>
            <a:ext cx="5495925" cy="219075"/>
          </a:xfrm>
          <a:prstGeom prst="bentConnector3">
            <a:avLst>
              <a:gd name="adj1" fmla="val 19151"/>
            </a:avLst>
          </a:prstGeom>
          <a:ln>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27CE35D-3C83-4DA9-97D6-0855E152EE62}"/>
              </a:ext>
            </a:extLst>
          </p:cNvPr>
          <p:cNvSpPr txBox="1"/>
          <p:nvPr/>
        </p:nvSpPr>
        <p:spPr>
          <a:xfrm>
            <a:off x="4448175" y="3488169"/>
            <a:ext cx="2524125" cy="369332"/>
          </a:xfrm>
          <a:prstGeom prst="rect">
            <a:avLst/>
          </a:prstGeom>
          <a:noFill/>
          <a:ln>
            <a:noFill/>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dirty="0"/>
              <a:t>Absolute path</a:t>
            </a:r>
          </a:p>
        </p:txBody>
      </p:sp>
      <p:cxnSp>
        <p:nvCxnSpPr>
          <p:cNvPr id="12" name="Connector: Elbow 11">
            <a:extLst>
              <a:ext uri="{FF2B5EF4-FFF2-40B4-BE49-F238E27FC236}">
                <a16:creationId xmlns:a16="http://schemas.microsoft.com/office/drawing/2014/main" id="{FD6FB186-A098-443F-B8D8-057F06ABE769}"/>
              </a:ext>
            </a:extLst>
          </p:cNvPr>
          <p:cNvCxnSpPr/>
          <p:nvPr/>
        </p:nvCxnSpPr>
        <p:spPr>
          <a:xfrm rot="10800000" flipV="1">
            <a:off x="1809750" y="4619624"/>
            <a:ext cx="7562850" cy="1323975"/>
          </a:xfrm>
          <a:prstGeom prst="bentConnector3">
            <a:avLst>
              <a:gd name="adj1" fmla="val 23426"/>
            </a:avLst>
          </a:prstGeom>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766AB6-F930-4B8B-8A9E-C469CFC460B2}"/>
              </a:ext>
            </a:extLst>
          </p:cNvPr>
          <p:cNvCxnSpPr/>
          <p:nvPr/>
        </p:nvCxnSpPr>
        <p:spPr>
          <a:xfrm flipV="1">
            <a:off x="1809750" y="4797848"/>
            <a:ext cx="0" cy="1145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ctor: Elbow 13">
            <a:extLst>
              <a:ext uri="{FF2B5EF4-FFF2-40B4-BE49-F238E27FC236}">
                <a16:creationId xmlns:a16="http://schemas.microsoft.com/office/drawing/2014/main" id="{4B08C63E-050D-402A-9A3F-CED84519573A}"/>
              </a:ext>
            </a:extLst>
          </p:cNvPr>
          <p:cNvCxnSpPr>
            <a:cxnSpLocks/>
          </p:cNvCxnSpPr>
          <p:nvPr/>
        </p:nvCxnSpPr>
        <p:spPr>
          <a:xfrm rot="10800000" flipV="1">
            <a:off x="3333750" y="4866035"/>
            <a:ext cx="6038851" cy="846647"/>
          </a:xfrm>
          <a:prstGeom prst="bentConnector3">
            <a:avLst>
              <a:gd name="adj1" fmla="val 50000"/>
            </a:avLst>
          </a:prstGeom>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FA8D25F-39E9-4924-A431-1430FD72B977}"/>
              </a:ext>
            </a:extLst>
          </p:cNvPr>
          <p:cNvCxnSpPr>
            <a:cxnSpLocks/>
          </p:cNvCxnSpPr>
          <p:nvPr/>
        </p:nvCxnSpPr>
        <p:spPr>
          <a:xfrm flipV="1">
            <a:off x="3333750" y="4797848"/>
            <a:ext cx="0" cy="919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nector: Elbow 15">
            <a:extLst>
              <a:ext uri="{FF2B5EF4-FFF2-40B4-BE49-F238E27FC236}">
                <a16:creationId xmlns:a16="http://schemas.microsoft.com/office/drawing/2014/main" id="{CEE3C166-971F-4155-97FF-F962EBB0D0F7}"/>
              </a:ext>
            </a:extLst>
          </p:cNvPr>
          <p:cNvCxnSpPr>
            <a:cxnSpLocks/>
          </p:cNvCxnSpPr>
          <p:nvPr/>
        </p:nvCxnSpPr>
        <p:spPr>
          <a:xfrm rot="10800000" flipV="1">
            <a:off x="5200650" y="5181599"/>
            <a:ext cx="4171951" cy="190930"/>
          </a:xfrm>
          <a:prstGeom prst="bentConnector3">
            <a:avLst>
              <a:gd name="adj1" fmla="val 50000"/>
            </a:avLst>
          </a:prstGeom>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01B3BF2E-6E3A-4FB0-B21C-C593E8A92116}"/>
              </a:ext>
            </a:extLst>
          </p:cNvPr>
          <p:cNvCxnSpPr>
            <a:cxnSpLocks/>
          </p:cNvCxnSpPr>
          <p:nvPr/>
        </p:nvCxnSpPr>
        <p:spPr>
          <a:xfrm flipV="1">
            <a:off x="5200650" y="4772441"/>
            <a:ext cx="0" cy="60008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2D17BABD-E700-40C5-B16B-6EB93663BD5E}"/>
              </a:ext>
            </a:extLst>
          </p:cNvPr>
          <p:cNvSpPr txBox="1"/>
          <p:nvPr/>
        </p:nvSpPr>
        <p:spPr>
          <a:xfrm>
            <a:off x="4448175" y="6048374"/>
            <a:ext cx="1647825" cy="3693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t>Relative Paths</a:t>
            </a:r>
          </a:p>
        </p:txBody>
      </p:sp>
    </p:spTree>
    <p:extLst>
      <p:ext uri="{BB962C8B-B14F-4D97-AF65-F5344CB8AC3E}">
        <p14:creationId xmlns:p14="http://schemas.microsoft.com/office/powerpoint/2010/main" val="2547988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a:extLst>
              <a:ext uri="{FF2B5EF4-FFF2-40B4-BE49-F238E27FC236}">
                <a16:creationId xmlns:a16="http://schemas.microsoft.com/office/drawing/2014/main" id="{E61DDFFD-37F2-4E8B-9869-7EC439C0B9BA}"/>
              </a:ext>
            </a:extLst>
          </p:cNvPr>
          <p:cNvPicPr>
            <a:picLocks noChangeAspect="1"/>
          </p:cNvPicPr>
          <p:nvPr/>
        </p:nvPicPr>
        <p:blipFill>
          <a:blip r:embed="rId3"/>
          <a:stretch>
            <a:fillRect/>
          </a:stretch>
        </p:blipFill>
        <p:spPr>
          <a:xfrm>
            <a:off x="1134950" y="1592421"/>
            <a:ext cx="9922100" cy="36731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Connector: Elbow 17">
            <a:extLst>
              <a:ext uri="{FF2B5EF4-FFF2-40B4-BE49-F238E27FC236}">
                <a16:creationId xmlns:a16="http://schemas.microsoft.com/office/drawing/2014/main" id="{11F7B4EF-0FA6-4899-B513-68A14CD05D5C}"/>
              </a:ext>
            </a:extLst>
          </p:cNvPr>
          <p:cNvCxnSpPr/>
          <p:nvPr/>
        </p:nvCxnSpPr>
        <p:spPr>
          <a:xfrm>
            <a:off x="5419725" y="952500"/>
            <a:ext cx="2362200" cy="904875"/>
          </a:xfrm>
          <a:prstGeom prst="bentConnector3">
            <a:avLst>
              <a:gd name="adj1" fmla="val 10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Elbow 22">
            <a:extLst>
              <a:ext uri="{FF2B5EF4-FFF2-40B4-BE49-F238E27FC236}">
                <a16:creationId xmlns:a16="http://schemas.microsoft.com/office/drawing/2014/main" id="{5189C256-3B14-496D-AE8C-756E69B5DFFF}"/>
              </a:ext>
            </a:extLst>
          </p:cNvPr>
          <p:cNvCxnSpPr/>
          <p:nvPr/>
        </p:nvCxnSpPr>
        <p:spPr>
          <a:xfrm rot="10800000" flipV="1">
            <a:off x="2714625" y="952499"/>
            <a:ext cx="2838450" cy="828675"/>
          </a:xfrm>
          <a:prstGeom prst="bentConnector3">
            <a:avLst>
              <a:gd name="adj1" fmla="val 100336"/>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0E11EE41-1995-4696-95A7-E4AD09043603}"/>
              </a:ext>
            </a:extLst>
          </p:cNvPr>
          <p:cNvSpPr txBox="1"/>
          <p:nvPr/>
        </p:nvSpPr>
        <p:spPr>
          <a:xfrm>
            <a:off x="3519487" y="663303"/>
            <a:ext cx="3800475" cy="307777"/>
          </a:xfrm>
          <a:prstGeom prst="rect">
            <a:avLst/>
          </a:prstGeom>
          <a:noFill/>
        </p:spPr>
        <p:txBody>
          <a:bodyPr wrap="square" rtlCol="0">
            <a:spAutoFit/>
          </a:bodyPr>
          <a:lstStyle/>
          <a:p>
            <a:r>
              <a:rPr lang="en-US" sz="1400" dirty="0">
                <a:solidFill>
                  <a:schemeClr val="accent3">
                    <a:lumMod val="50000"/>
                  </a:schemeClr>
                </a:solidFill>
              </a:rPr>
              <a:t>Absolute Path : Connecting parent to parent </a:t>
            </a:r>
          </a:p>
        </p:txBody>
      </p:sp>
      <p:cxnSp>
        <p:nvCxnSpPr>
          <p:cNvPr id="27" name="Connector: Elbow 26">
            <a:extLst>
              <a:ext uri="{FF2B5EF4-FFF2-40B4-BE49-F238E27FC236}">
                <a16:creationId xmlns:a16="http://schemas.microsoft.com/office/drawing/2014/main" id="{6215188F-3544-498E-BEE4-3BFFA942A218}"/>
              </a:ext>
            </a:extLst>
          </p:cNvPr>
          <p:cNvCxnSpPr>
            <a:cxnSpLocks/>
          </p:cNvCxnSpPr>
          <p:nvPr/>
        </p:nvCxnSpPr>
        <p:spPr>
          <a:xfrm rot="10800000" flipV="1">
            <a:off x="3819525" y="2257420"/>
            <a:ext cx="4267200" cy="239875"/>
          </a:xfrm>
          <a:prstGeom prst="bentConnector3">
            <a:avLst>
              <a:gd name="adj1" fmla="val 100223"/>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TextBox 32">
            <a:extLst>
              <a:ext uri="{FF2B5EF4-FFF2-40B4-BE49-F238E27FC236}">
                <a16:creationId xmlns:a16="http://schemas.microsoft.com/office/drawing/2014/main" id="{F2A2C3F0-E227-4DF2-8C71-E8DAC58185DD}"/>
              </a:ext>
            </a:extLst>
          </p:cNvPr>
          <p:cNvSpPr txBox="1"/>
          <p:nvPr/>
        </p:nvSpPr>
        <p:spPr>
          <a:xfrm>
            <a:off x="4423360" y="1791349"/>
            <a:ext cx="2838450" cy="523220"/>
          </a:xfrm>
          <a:prstGeom prst="rect">
            <a:avLst/>
          </a:prstGeom>
          <a:noFill/>
        </p:spPr>
        <p:txBody>
          <a:bodyPr wrap="square" rtlCol="0">
            <a:spAutoFit/>
          </a:bodyPr>
          <a:lstStyle/>
          <a:p>
            <a:r>
              <a:rPr lang="en-US" sz="1400" dirty="0">
                <a:solidFill>
                  <a:schemeClr val="accent3">
                    <a:lumMod val="75000"/>
                  </a:schemeClr>
                </a:solidFill>
              </a:rPr>
              <a:t>Relative Path : connecting child to child respective to parent control</a:t>
            </a:r>
          </a:p>
        </p:txBody>
      </p:sp>
    </p:spTree>
    <p:extLst>
      <p:ext uri="{BB962C8B-B14F-4D97-AF65-F5344CB8AC3E}">
        <p14:creationId xmlns:p14="http://schemas.microsoft.com/office/powerpoint/2010/main" val="301112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Aggregation Binding &amp;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Now we will see how the Aggregation binding works with the help of the table control in SAP UI5.</a:t>
            </a:r>
          </a:p>
          <a:p>
            <a:pPr marL="285750" indent="-285750">
              <a:buFont typeface="Arial" panose="020B0604020202020204" pitchFamily="34" charset="0"/>
              <a:buChar char="•"/>
            </a:pPr>
            <a:r>
              <a:rPr lang="en-US" dirty="0"/>
              <a:t>Documentation of Table control:- </a:t>
            </a:r>
            <a:r>
              <a:rPr lang="en-US" dirty="0">
                <a:hlinkClick r:id="rId3"/>
              </a:rPr>
              <a:t>https://sapui5.hana.ondemand.com/#/api/sap.ui.table.Table</a:t>
            </a:r>
            <a:endParaRPr lang="en-US" dirty="0"/>
          </a:p>
          <a:p>
            <a:pPr marL="285750" indent="-285750">
              <a:buFont typeface="Arial" panose="020B0604020202020204" pitchFamily="34" charset="0"/>
              <a:buChar char="•"/>
            </a:pPr>
            <a:endParaRPr lang="en-US" dirty="0"/>
          </a:p>
          <a:p>
            <a:r>
              <a:rPr lang="en-US" dirty="0"/>
              <a:t>Code Link:</a:t>
            </a:r>
          </a:p>
          <a:p>
            <a:pPr marL="285750" indent="-285750">
              <a:buFontTx/>
              <a:buChar char="-"/>
            </a:pPr>
            <a:r>
              <a:rPr lang="en-US" dirty="0"/>
              <a:t>mydata.json</a:t>
            </a:r>
          </a:p>
          <a:p>
            <a:pPr marL="285750" indent="-285750">
              <a:buFontTx/>
              <a:buChar char="-"/>
            </a:pPr>
            <a:r>
              <a:rPr lang="en-US" dirty="0"/>
              <a:t>Main.view.xml </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99E0974B-6FC2-447B-8F50-E57999FE80E0}"/>
              </a:ext>
            </a:extLst>
          </p:cNvPr>
          <p:cNvPicPr>
            <a:picLocks noChangeAspect="1"/>
          </p:cNvPicPr>
          <p:nvPr/>
        </p:nvPicPr>
        <p:blipFill>
          <a:blip r:embed="rId4"/>
          <a:stretch>
            <a:fillRect/>
          </a:stretch>
        </p:blipFill>
        <p:spPr>
          <a:xfrm>
            <a:off x="4212849" y="2533416"/>
            <a:ext cx="6971986" cy="3098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27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Table with Different Controls</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add different type of controls to the UI table, like Input field, Image, Select, Rating Indicator, Check Box etc.</a:t>
            </a:r>
          </a:p>
          <a:p>
            <a:endParaRPr lang="en-US" dirty="0"/>
          </a:p>
          <a:p>
            <a:endParaRPr lang="en-US" dirty="0"/>
          </a:p>
          <a:p>
            <a:r>
              <a:rPr lang="en-US" dirty="0"/>
              <a:t>Code Links:- </a:t>
            </a:r>
          </a:p>
          <a:p>
            <a:pPr marL="285750" indent="-285750">
              <a:buFontTx/>
              <a:buChar char="-"/>
            </a:pPr>
            <a:r>
              <a:rPr lang="en-US" dirty="0"/>
              <a:t>Main.view.xml</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07EF8730-6664-4800-AFDD-4C6AA0BB94B8}"/>
              </a:ext>
            </a:extLst>
          </p:cNvPr>
          <p:cNvPicPr>
            <a:picLocks noChangeAspect="1"/>
          </p:cNvPicPr>
          <p:nvPr/>
        </p:nvPicPr>
        <p:blipFill>
          <a:blip r:embed="rId3"/>
          <a:stretch>
            <a:fillRect/>
          </a:stretch>
        </p:blipFill>
        <p:spPr>
          <a:xfrm>
            <a:off x="3532101" y="2533416"/>
            <a:ext cx="7891305" cy="277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1255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4057611" y="3011089"/>
            <a:ext cx="407194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7</a:t>
            </a:r>
          </a:p>
        </p:txBody>
      </p:sp>
    </p:spTree>
    <p:extLst>
      <p:ext uri="{BB962C8B-B14F-4D97-AF65-F5344CB8AC3E}">
        <p14:creationId xmlns:p14="http://schemas.microsoft.com/office/powerpoint/2010/main" val="399124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7</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30832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Types of Data Binding Syntax</a:t>
            </a:r>
          </a:p>
          <a:p>
            <a:pPr marL="285750" indent="-285750">
              <a:buClr>
                <a:schemeClr val="tx1"/>
              </a:buClr>
              <a:buFont typeface="Arial" panose="020B0604020202020204" pitchFamily="34" charset="0"/>
              <a:buChar char="•"/>
            </a:pPr>
            <a:r>
              <a:rPr lang="en-US" dirty="0"/>
              <a:t>Types of Binding</a:t>
            </a:r>
          </a:p>
          <a:p>
            <a:pPr marL="285750" indent="-285750">
              <a:buClr>
                <a:schemeClr val="tx1"/>
              </a:buClr>
              <a:buFont typeface="Arial" panose="020B0604020202020204" pitchFamily="34" charset="0"/>
              <a:buChar char="•"/>
            </a:pPr>
            <a:r>
              <a:rPr lang="en-US" dirty="0"/>
              <a:t>Modularization of model </a:t>
            </a:r>
          </a:p>
          <a:p>
            <a:pPr marL="285750" indent="-285750">
              <a:buClr>
                <a:schemeClr val="tx1"/>
              </a:buClr>
              <a:buFont typeface="Arial" panose="020B0604020202020204" pitchFamily="34" charset="0"/>
              <a:buChar char="•"/>
            </a:pPr>
            <a:r>
              <a:rPr lang="en-US" dirty="0"/>
              <a:t>Binding Modes.</a:t>
            </a:r>
          </a:p>
          <a:p>
            <a:pPr marL="285750" indent="-285750">
              <a:buClr>
                <a:schemeClr val="tx1"/>
              </a:buClr>
              <a:buFont typeface="Arial" panose="020B0604020202020204" pitchFamily="34" charset="0"/>
              <a:buChar char="•"/>
            </a:pPr>
            <a:r>
              <a:rPr lang="en-US" dirty="0"/>
              <a:t>Expression Binding</a:t>
            </a:r>
          </a:p>
          <a:p>
            <a:pPr marL="285750" indent="-285750">
              <a:buClr>
                <a:schemeClr val="tx1"/>
              </a:buClr>
              <a:buFont typeface="Arial" panose="020B0604020202020204" pitchFamily="34" charset="0"/>
              <a:buChar char="•"/>
            </a:pPr>
            <a:r>
              <a:rPr lang="en-US" dirty="0"/>
              <a:t>Concept of Named Model</a:t>
            </a:r>
          </a:p>
          <a:p>
            <a:pPr marL="285750" indent="-285750">
              <a:buClr>
                <a:schemeClr val="tx1"/>
              </a:buClr>
              <a:buFont typeface="Arial" panose="020B0604020202020204" pitchFamily="34" charset="0"/>
              <a:buChar char="•"/>
            </a:pPr>
            <a:r>
              <a:rPr lang="en-US" dirty="0"/>
              <a:t>How to create Named Model</a:t>
            </a:r>
          </a:p>
          <a:p>
            <a:pPr marL="285750" indent="-285750">
              <a:buClr>
                <a:schemeClr val="tx1"/>
              </a:buClr>
              <a:buFont typeface="Arial" panose="020B0604020202020204" pitchFamily="34" charset="0"/>
              <a:buChar char="•"/>
            </a:pPr>
            <a:r>
              <a:rPr lang="en-US" dirty="0"/>
              <a:t>Aggregation Binding</a:t>
            </a:r>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7" name="Picture 6" descr="Event management. performance efficiency, time optimization, reminder. task and project deadline flat design element. appointment date reminding. Free Vector">
            <a:extLst>
              <a:ext uri="{FF2B5EF4-FFF2-40B4-BE49-F238E27FC236}">
                <a16:creationId xmlns:a16="http://schemas.microsoft.com/office/drawing/2014/main" id="{766CDE63-668C-4C70-9225-E025FD0C8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Different Methods to Bind Property in View</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Binding using the path of the data </a:t>
            </a:r>
          </a:p>
          <a:p>
            <a:r>
              <a:rPr lang="en-US" dirty="0">
                <a:solidFill>
                  <a:schemeClr val="accent2">
                    <a:lumMod val="50000"/>
                  </a:schemeClr>
                </a:solidFill>
              </a:rPr>
              <a:t>              {/empStr/empId}</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 </a:t>
            </a:r>
            <a:r>
              <a:rPr lang="en-US" b="1" dirty="0"/>
              <a:t>property specific </a:t>
            </a:r>
            <a:r>
              <a:rPr lang="en-US" dirty="0"/>
              <a:t>method: </a:t>
            </a:r>
          </a:p>
          <a:p>
            <a:r>
              <a:rPr lang="en-US" dirty="0"/>
              <a:t>            </a:t>
            </a:r>
            <a:r>
              <a:rPr lang="en-US" dirty="0">
                <a:solidFill>
                  <a:schemeClr val="accent2">
                    <a:lumMod val="50000"/>
                  </a:schemeClr>
                </a:solidFill>
              </a:rPr>
              <a:t>this.getView().byId(‘controlId’).bindValue(‘/empStr/empSalary’)</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as</a:t>
            </a:r>
            <a:r>
              <a:rPr lang="en-US" b="1" dirty="0"/>
              <a:t> property generic </a:t>
            </a:r>
            <a:r>
              <a:rPr lang="en-US" dirty="0"/>
              <a:t>method:</a:t>
            </a:r>
          </a:p>
          <a:p>
            <a:r>
              <a:rPr lang="en-US" dirty="0"/>
              <a:t>            </a:t>
            </a:r>
            <a:r>
              <a:rPr lang="en-US" dirty="0">
                <a:solidFill>
                  <a:schemeClr val="accent2">
                    <a:lumMod val="50000"/>
                  </a:schemeClr>
                </a:solidFill>
              </a:rPr>
              <a:t>this.getView().byId(‘controlId’).bindProperty(‘</a:t>
            </a:r>
            <a:r>
              <a:rPr lang="en-US" dirty="0">
                <a:solidFill>
                  <a:schemeClr val="accent2">
                    <a:lumMod val="50000"/>
                  </a:schemeClr>
                </a:solidFill>
                <a:highlight>
                  <a:srgbClr val="FFFF00"/>
                </a:highlight>
              </a:rPr>
              <a:t>value</a:t>
            </a:r>
            <a:r>
              <a:rPr lang="en-US" dirty="0">
                <a:solidFill>
                  <a:schemeClr val="accent2">
                    <a:lumMod val="50000"/>
                  </a:schemeClr>
                </a:solidFill>
              </a:rPr>
              <a:t>’ , ‘/empStr/empSalary’ )</a:t>
            </a:r>
          </a:p>
          <a:p>
            <a:endParaRPr lang="en-US" dirty="0">
              <a:solidFill>
                <a:schemeClr val="accent2">
                  <a:lumMod val="50000"/>
                </a:schemeClr>
              </a:solidFill>
            </a:endParaRPr>
          </a:p>
          <a:p>
            <a:pPr marL="285750" indent="-285750">
              <a:buFont typeface="Arial" panose="020B0604020202020204" pitchFamily="34" charset="0"/>
              <a:buChar char="•"/>
            </a:pPr>
            <a:r>
              <a:rPr lang="en-US" dirty="0"/>
              <a:t>Binding using the </a:t>
            </a:r>
            <a:r>
              <a:rPr lang="en-US" b="1" dirty="0"/>
              <a:t>path expression ,  this is also know as complex binding syntax</a:t>
            </a:r>
          </a:p>
          <a:p>
            <a:r>
              <a:rPr lang="en-US" dirty="0">
                <a:solidFill>
                  <a:schemeClr val="accent2">
                    <a:lumMod val="50000"/>
                  </a:schemeClr>
                </a:solidFill>
              </a:rPr>
              <a:t>              {path : ‘/empStr/empId’} </a:t>
            </a:r>
          </a:p>
          <a:p>
            <a:r>
              <a:rPr lang="en-US" dirty="0"/>
              <a:t>      this syntax is helpful when we use formatter .</a:t>
            </a:r>
            <a:endParaRPr lang="en-US" dirty="0">
              <a:solidFill>
                <a:schemeClr val="accent2">
                  <a:lumMod val="50000"/>
                </a:schemeClr>
              </a:solidFill>
            </a:endParaRPr>
          </a:p>
          <a:p>
            <a:r>
              <a:rPr lang="en-US" dirty="0">
                <a:solidFill>
                  <a:schemeClr val="accent2">
                    <a:lumMod val="50000"/>
                  </a:schemeClr>
                </a:solidFill>
              </a:rPr>
              <a:t>      </a:t>
            </a:r>
            <a:r>
              <a:rPr lang="en-US" dirty="0"/>
              <a:t>this syntax will not work by default until we inform it to the SAPUI5, to make this syntax work we have to add a line </a:t>
            </a:r>
          </a:p>
          <a:p>
            <a:r>
              <a:rPr lang="en-US" dirty="0">
                <a:solidFill>
                  <a:schemeClr val="accent2">
                    <a:lumMod val="50000"/>
                  </a:schemeClr>
                </a:solidFill>
              </a:rPr>
              <a:t>      </a:t>
            </a:r>
            <a:r>
              <a:rPr lang="en-US" dirty="0"/>
              <a:t>code inside the bootstrap code of the application.</a:t>
            </a:r>
          </a:p>
          <a:p>
            <a:r>
              <a:rPr lang="en-US" dirty="0">
                <a:solidFill>
                  <a:schemeClr val="accent2">
                    <a:lumMod val="50000"/>
                  </a:schemeClr>
                </a:solidFill>
              </a:rPr>
              <a:t>              data-sap-</a:t>
            </a:r>
            <a:r>
              <a:rPr lang="en-US" dirty="0" err="1">
                <a:solidFill>
                  <a:schemeClr val="accent2">
                    <a:lumMod val="50000"/>
                  </a:schemeClr>
                </a:solidFill>
              </a:rPr>
              <a:t>ui</a:t>
            </a:r>
            <a:r>
              <a:rPr lang="en-US" dirty="0">
                <a:solidFill>
                  <a:schemeClr val="accent2">
                    <a:lumMod val="50000"/>
                  </a:schemeClr>
                </a:solidFill>
              </a:rPr>
              <a:t>-</a:t>
            </a:r>
            <a:r>
              <a:rPr lang="en-US" dirty="0" err="1">
                <a:solidFill>
                  <a:schemeClr val="accent2">
                    <a:lumMod val="50000"/>
                  </a:schemeClr>
                </a:solidFill>
              </a:rPr>
              <a:t>bindingSyntax</a:t>
            </a:r>
            <a:r>
              <a:rPr lang="en-US" dirty="0">
                <a:solidFill>
                  <a:schemeClr val="accent2">
                    <a:lumMod val="50000"/>
                  </a:schemeClr>
                </a:solidFill>
              </a:rPr>
              <a:t>= “complex”</a:t>
            </a:r>
          </a:p>
          <a:p>
            <a:r>
              <a:rPr lang="en-US" dirty="0"/>
              <a:t>      </a:t>
            </a:r>
            <a:endParaRPr lang="en-US" dirty="0">
              <a:solidFill>
                <a:schemeClr val="accent2">
                  <a:lumMod val="50000"/>
                </a:schemeClr>
              </a:solidFill>
            </a:endParaRPr>
          </a:p>
          <a:p>
            <a:pPr marL="285750" indent="-285750">
              <a:buFont typeface="Arial" panose="020B0604020202020204" pitchFamily="34" charset="0"/>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cxnSp>
        <p:nvCxnSpPr>
          <p:cNvPr id="9" name="Connector: Elbow 8">
            <a:extLst>
              <a:ext uri="{FF2B5EF4-FFF2-40B4-BE49-F238E27FC236}">
                <a16:creationId xmlns:a16="http://schemas.microsoft.com/office/drawing/2014/main" id="{766904A4-45D8-4D6F-892D-AFB45C8B2EE2}"/>
              </a:ext>
            </a:extLst>
          </p:cNvPr>
          <p:cNvCxnSpPr>
            <a:cxnSpLocks/>
          </p:cNvCxnSpPr>
          <p:nvPr/>
        </p:nvCxnSpPr>
        <p:spPr>
          <a:xfrm rot="10800000" flipV="1">
            <a:off x="5505452" y="2600324"/>
            <a:ext cx="3200398" cy="104773"/>
          </a:xfrm>
          <a:prstGeom prst="bentConnector3">
            <a:avLst>
              <a:gd name="adj1" fmla="val 100298"/>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174CB93D-F0EC-4FA2-85EB-509B9A3CE31F}"/>
              </a:ext>
            </a:extLst>
          </p:cNvPr>
          <p:cNvSpPr txBox="1"/>
          <p:nvPr/>
        </p:nvSpPr>
        <p:spPr>
          <a:xfrm>
            <a:off x="7038975" y="2077102"/>
            <a:ext cx="2143125"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Name of the property with which we want to bind</a:t>
            </a:r>
          </a:p>
        </p:txBody>
      </p:sp>
    </p:spTree>
    <p:extLst>
      <p:ext uri="{BB962C8B-B14F-4D97-AF65-F5344CB8AC3E}">
        <p14:creationId xmlns:p14="http://schemas.microsoft.com/office/powerpoint/2010/main" val="26824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Binding Syntax</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see the different syntax of binding the properties in the View.</a:t>
            </a:r>
          </a:p>
          <a:p>
            <a:pPr marL="285750" indent="-285750">
              <a:buFont typeface="Wingdings" panose="05000000000000000000" pitchFamily="2" charset="2"/>
              <a:buChar char="§"/>
            </a:pPr>
            <a:r>
              <a:rPr lang="en-US" dirty="0"/>
              <a:t>Along with that we will see how to align the label and fields in the SimpleForm control.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r>
              <a:rPr lang="en-US" dirty="0"/>
              <a:t>Code Links:- </a:t>
            </a:r>
          </a:p>
          <a:p>
            <a:pPr marL="285750" indent="-285750">
              <a:buFontTx/>
              <a:buChar char="-"/>
            </a:pPr>
            <a:r>
              <a:rPr lang="en-US" dirty="0"/>
              <a:t>Main.view.xml</a:t>
            </a:r>
          </a:p>
          <a:p>
            <a:pPr marL="285750" indent="-285750">
              <a:buFontTx/>
              <a:buChar char="-"/>
            </a:pPr>
            <a:r>
              <a:rPr lang="en-US" dirty="0"/>
              <a:t>Main.controller.js</a:t>
            </a:r>
          </a:p>
          <a:p>
            <a:pPr marL="285750" indent="-285750">
              <a:buFontTx/>
              <a:buChar char="-"/>
            </a:pPr>
            <a:r>
              <a:rPr lang="en-US" dirty="0"/>
              <a:t>Index.html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405E6FF4-130E-4E2A-BA77-65747CE9105C}"/>
              </a:ext>
            </a:extLst>
          </p:cNvPr>
          <p:cNvPicPr>
            <a:picLocks noChangeAspect="1"/>
          </p:cNvPicPr>
          <p:nvPr/>
        </p:nvPicPr>
        <p:blipFill>
          <a:blip r:embed="rId3"/>
          <a:stretch>
            <a:fillRect/>
          </a:stretch>
        </p:blipFill>
        <p:spPr>
          <a:xfrm>
            <a:off x="5950431" y="2106636"/>
            <a:ext cx="5430247" cy="1350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A4F8C522-543C-4AF5-AEC4-1D2F5AD35354}"/>
              </a:ext>
            </a:extLst>
          </p:cNvPr>
          <p:cNvPicPr>
            <a:picLocks noChangeAspect="1"/>
          </p:cNvPicPr>
          <p:nvPr/>
        </p:nvPicPr>
        <p:blipFill>
          <a:blip r:embed="rId4"/>
          <a:stretch>
            <a:fillRect/>
          </a:stretch>
        </p:blipFill>
        <p:spPr>
          <a:xfrm>
            <a:off x="5408814" y="4242625"/>
            <a:ext cx="5971864" cy="1069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92514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Types of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5078313"/>
          </a:xfrm>
          <a:prstGeom prst="rect">
            <a:avLst/>
          </a:prstGeom>
          <a:noFill/>
        </p:spPr>
        <p:txBody>
          <a:bodyPr wrap="square" rtlCol="0">
            <a:spAutoFit/>
          </a:bodyPr>
          <a:lstStyle/>
          <a:p>
            <a:r>
              <a:rPr lang="en-US" dirty="0"/>
              <a:t>SAP UI5 have 4 types of Binding options:</a:t>
            </a:r>
          </a:p>
          <a:p>
            <a:pPr marL="342900" indent="-342900">
              <a:buFont typeface="+mj-lt"/>
              <a:buAutoNum type="arabicPeriod"/>
            </a:pPr>
            <a:r>
              <a:rPr lang="en-US" dirty="0"/>
              <a:t>Property Binding </a:t>
            </a:r>
          </a:p>
          <a:p>
            <a:pPr marL="342900" indent="-342900">
              <a:buFont typeface="+mj-lt"/>
              <a:buAutoNum type="arabicPeriod"/>
            </a:pPr>
            <a:r>
              <a:rPr lang="en-US" dirty="0"/>
              <a:t>Expression Binding </a:t>
            </a:r>
          </a:p>
          <a:p>
            <a:pPr marL="342900" indent="-342900">
              <a:buFont typeface="+mj-lt"/>
              <a:buAutoNum type="arabicPeriod"/>
            </a:pPr>
            <a:r>
              <a:rPr lang="en-US" dirty="0"/>
              <a:t>Aggregation Binding</a:t>
            </a:r>
          </a:p>
          <a:p>
            <a:pPr marL="342900" indent="-342900">
              <a:buFont typeface="+mj-lt"/>
              <a:buAutoNum type="arabicPeriod"/>
            </a:pPr>
            <a:r>
              <a:rPr lang="en-US" dirty="0"/>
              <a:t>Element Binding </a:t>
            </a:r>
          </a:p>
          <a:p>
            <a:endParaRPr lang="en-US" dirty="0"/>
          </a:p>
          <a:p>
            <a:r>
              <a:rPr lang="en-US" b="1" u="sng" dirty="0"/>
              <a:t>Property Binding:-</a:t>
            </a:r>
          </a:p>
          <a:p>
            <a:pPr algn="just"/>
            <a:r>
              <a:rPr lang="en-US" dirty="0"/>
              <a:t>When we bind property of a UI control, to the address/path of the model, this is called property binding. E.g., value property of Input control was connected to /emp/empId</a:t>
            </a:r>
          </a:p>
          <a:p>
            <a:pPr algn="just"/>
            <a:endParaRPr lang="en-US" dirty="0"/>
          </a:p>
          <a:p>
            <a:pPr algn="just"/>
            <a:r>
              <a:rPr lang="en-US" dirty="0">
                <a:solidFill>
                  <a:schemeClr val="accent4">
                    <a:lumMod val="50000"/>
                  </a:schemeClr>
                </a:solidFill>
              </a:rPr>
              <a:t>All the four syntaxes we studied in previous slide are the example of property binding.</a:t>
            </a:r>
          </a:p>
          <a:p>
            <a:pPr algn="just"/>
            <a:endParaRPr lang="en-US" dirty="0"/>
          </a:p>
          <a:p>
            <a:pPr algn="just"/>
            <a:r>
              <a:rPr lang="en-US" dirty="0"/>
              <a:t>Ex:- </a:t>
            </a:r>
          </a:p>
          <a:p>
            <a:pPr marL="342900" indent="-342900" algn="just">
              <a:buAutoNum type="arabicPeriod"/>
            </a:pPr>
            <a:r>
              <a:rPr lang="en-US" dirty="0"/>
              <a:t>In XML view:-  </a:t>
            </a:r>
          </a:p>
          <a:p>
            <a:pPr algn="just"/>
            <a:r>
              <a:rPr lang="en-US" dirty="0"/>
              <a:t>             &lt;Text text=“{/emp/empId}” &gt;&lt;/Text&gt;</a:t>
            </a:r>
          </a:p>
          <a:p>
            <a:pPr marL="342900" indent="-342900">
              <a:buAutoNum type="arabicPeriod"/>
            </a:pPr>
            <a:r>
              <a:rPr lang="en-US" dirty="0"/>
              <a:t>In controller: -</a:t>
            </a:r>
          </a:p>
          <a:p>
            <a:r>
              <a:rPr lang="en-US" dirty="0"/>
              <a:t>             this.getView().byId(“controlId”).bindProperty(“text”, ‘/emp/empId’);</a:t>
            </a:r>
          </a:p>
          <a:p>
            <a:endParaRPr lang="en-US" b="1" u="sng"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2">
            <a:extLst>
              <a:ext uri="{FF2B5EF4-FFF2-40B4-BE49-F238E27FC236}">
                <a16:creationId xmlns:a16="http://schemas.microsoft.com/office/drawing/2014/main" id="{3FE448D8-A22E-4F21-89BC-9C888E7C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8641"/>
            <a:ext cx="3086100" cy="2605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355E650C-2AB7-48B8-92C1-0EFD9727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149" y="2734632"/>
            <a:ext cx="3562351" cy="356235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b="1" dirty="0"/>
              <a:t>Expression binding : - </a:t>
            </a:r>
            <a:r>
              <a:rPr lang="en-US" dirty="0"/>
              <a:t>When we bind an Expression (</a:t>
            </a:r>
            <a:r>
              <a:rPr lang="en-US" b="1" dirty="0"/>
              <a:t>{= condition ? true : false}</a:t>
            </a:r>
            <a:r>
              <a:rPr lang="en-US" dirty="0"/>
              <a:t>) with the property of a control rather binding value to a property, this is called expression binding.</a:t>
            </a:r>
          </a:p>
          <a:p>
            <a:pPr marL="285750" indent="-285750">
              <a:buFont typeface="Arial" panose="020B0604020202020204" pitchFamily="34" charset="0"/>
              <a:buChar char="•"/>
            </a:pPr>
            <a:r>
              <a:rPr lang="en-US" b="0" i="0" dirty="0">
                <a:effectLst/>
              </a:rPr>
              <a:t>If we need some calculation on model data or some sort of comparison, then expression binding is useful. </a:t>
            </a:r>
          </a:p>
          <a:p>
            <a:pPr lvl="1"/>
            <a:r>
              <a:rPr lang="en-US" dirty="0"/>
              <a:t>Syntax:</a:t>
            </a:r>
          </a:p>
          <a:p>
            <a:pPr lvl="1"/>
            <a:r>
              <a:rPr lang="en-US" dirty="0"/>
              <a:t>	numberState = “{= ${path} &gt; value ? ‘conditionForTrue’ : ‘ConditionForFalse’ }”</a:t>
            </a:r>
          </a:p>
          <a:p>
            <a:endParaRPr lang="en-US" b="1" dirty="0"/>
          </a:p>
          <a:p>
            <a:pPr marL="285750" indent="-285750">
              <a:buFontTx/>
              <a:buChar char="-"/>
            </a:pPr>
            <a:r>
              <a:rPr lang="en-US" b="1" dirty="0"/>
              <a:t>Use Case of Expression Binding</a:t>
            </a:r>
          </a:p>
          <a:p>
            <a:pPr lvl="1"/>
            <a:r>
              <a:rPr lang="en-US" dirty="0"/>
              <a:t>My Manager want to add a make salary field grayed(read-only) whenever the employee name is Anubhav.</a:t>
            </a:r>
          </a:p>
          <a:p>
            <a:pPr lvl="1"/>
            <a:endParaRPr lang="en-US" dirty="0"/>
          </a:p>
          <a:p>
            <a:pPr lvl="1"/>
            <a:r>
              <a:rPr lang="en-US" dirty="0"/>
              <a:t>If The Employee Name is Anubhav, the salary must be 20000.</a:t>
            </a:r>
          </a:p>
          <a:p>
            <a:pPr lvl="1"/>
            <a:r>
              <a:rPr lang="en-US" dirty="0"/>
              <a:t>Condition – if employee name  =  Anubhav</a:t>
            </a:r>
          </a:p>
          <a:p>
            <a:pPr lvl="1"/>
            <a:r>
              <a:rPr lang="en-US" dirty="0"/>
              <a:t>Outcome – the salary must be 20000</a:t>
            </a:r>
          </a:p>
          <a:p>
            <a:pPr lvl="1"/>
            <a:r>
              <a:rPr lang="en-US" dirty="0"/>
              <a:t>Target – Salary field</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18223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Expression Binding</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Now we will bind the Salary field in the SimpleForm with the help of Expression binding Syntax according to the use case mentioned in the previous slide.   </a:t>
            </a:r>
          </a:p>
          <a:p>
            <a:pPr marL="285750" indent="-285750">
              <a:buFont typeface="Wingdings" panose="05000000000000000000" pitchFamily="2" charset="2"/>
              <a:buChar char="§"/>
            </a:pPr>
            <a:r>
              <a:rPr lang="en-US" dirty="0"/>
              <a:t>Before that we have to comment the line in the controller in which we are binding it form model.</a:t>
            </a:r>
          </a:p>
          <a:p>
            <a:r>
              <a:rPr lang="en-US" dirty="0"/>
              <a:t>     </a:t>
            </a:r>
          </a:p>
          <a:p>
            <a:r>
              <a:rPr lang="en-US" dirty="0"/>
              <a:t>Code Link:- </a:t>
            </a:r>
          </a:p>
          <a:p>
            <a:pPr marL="285750" indent="-285750">
              <a:buFontTx/>
              <a:buChar char="-"/>
            </a:pPr>
            <a:r>
              <a:rPr lang="en-US" dirty="0"/>
              <a:t>Main.view.xml</a:t>
            </a:r>
          </a:p>
          <a:p>
            <a:pPr marL="285750" indent="-285750">
              <a:buFontTx/>
              <a:buChar char="-"/>
            </a:pPr>
            <a:r>
              <a:rPr lang="en-US" dirty="0"/>
              <a:t>Main.controller.js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ED0A6C29-797C-4A2F-B01F-3101E23394BA}"/>
              </a:ext>
            </a:extLst>
          </p:cNvPr>
          <p:cNvPicPr>
            <a:picLocks noChangeAspect="1"/>
          </p:cNvPicPr>
          <p:nvPr/>
        </p:nvPicPr>
        <p:blipFill>
          <a:blip r:embed="rId3"/>
          <a:stretch>
            <a:fillRect/>
          </a:stretch>
        </p:blipFill>
        <p:spPr>
          <a:xfrm>
            <a:off x="3200662" y="3117988"/>
            <a:ext cx="8222744" cy="1385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786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Modularization of Model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434936" cy="3693319"/>
          </a:xfrm>
          <a:prstGeom prst="rect">
            <a:avLst/>
          </a:prstGeom>
          <a:noFill/>
        </p:spPr>
        <p:txBody>
          <a:bodyPr wrap="square" rtlCol="0">
            <a:spAutoFit/>
          </a:bodyPr>
          <a:lstStyle/>
          <a:p>
            <a:r>
              <a:rPr lang="en-US" dirty="0"/>
              <a:t>1. Create a folder in webapp with name </a:t>
            </a:r>
            <a:r>
              <a:rPr lang="en-US" b="1" dirty="0">
                <a:solidFill>
                  <a:srgbClr val="FF0000"/>
                </a:solidFill>
              </a:rPr>
              <a:t>models</a:t>
            </a:r>
            <a:r>
              <a:rPr lang="en-US" b="1" dirty="0"/>
              <a:t>.</a:t>
            </a:r>
          </a:p>
          <a:p>
            <a:r>
              <a:rPr lang="en-US" dirty="0"/>
              <a:t>2. Inside models create a file name </a:t>
            </a:r>
            <a:r>
              <a:rPr lang="en-US" b="1" dirty="0">
                <a:solidFill>
                  <a:srgbClr val="FF0000"/>
                </a:solidFill>
              </a:rPr>
              <a:t>model.js </a:t>
            </a:r>
            <a:r>
              <a:rPr lang="en-US" dirty="0"/>
              <a:t>and then create the function named </a:t>
            </a:r>
            <a:r>
              <a:rPr lang="en-US" b="1" dirty="0">
                <a:solidFill>
                  <a:srgbClr val="FF0000"/>
                </a:solidFill>
              </a:rPr>
              <a:t>createJSONModel: function(){}</a:t>
            </a:r>
          </a:p>
          <a:p>
            <a:r>
              <a:rPr lang="en-US" dirty="0"/>
              <a:t>3. Now create a folder inside the models named </a:t>
            </a:r>
            <a:r>
              <a:rPr lang="en-US" b="1" dirty="0">
                <a:solidFill>
                  <a:srgbClr val="FF0000"/>
                </a:solidFill>
              </a:rPr>
              <a:t>mockdata</a:t>
            </a:r>
            <a:r>
              <a:rPr lang="en-US" dirty="0"/>
              <a:t> and then inside mockdata create a file named </a:t>
            </a:r>
            <a:r>
              <a:rPr lang="en-US" b="1" dirty="0">
                <a:solidFill>
                  <a:srgbClr val="FF0000"/>
                </a:solidFill>
              </a:rPr>
              <a:t>mydata.json</a:t>
            </a:r>
          </a:p>
          <a:p>
            <a:r>
              <a:rPr lang="en-US" dirty="0"/>
              <a:t>4. Inside the mydata.json put all the data in JSON format.</a:t>
            </a:r>
          </a:p>
          <a:p>
            <a:r>
              <a:rPr lang="en-US" dirty="0"/>
              <a:t>5. Then inside the models.js :-</a:t>
            </a:r>
          </a:p>
          <a:p>
            <a:endParaRPr lang="en-US" dirty="0"/>
          </a:p>
          <a:p>
            <a:endParaRPr lang="en-US" dirty="0"/>
          </a:p>
          <a:p>
            <a:endParaRPr lang="en-US" dirty="0"/>
          </a:p>
          <a:p>
            <a:endParaRPr lang="en-US" dirty="0"/>
          </a:p>
          <a:p>
            <a:endParaRPr lang="en-US" dirty="0"/>
          </a:p>
          <a:p>
            <a:endParaRPr lang="en-US" dirty="0"/>
          </a:p>
          <a:p>
            <a:endParaRPr lang="en-US" dirty="0"/>
          </a:p>
          <a:p>
            <a:r>
              <a:rPr lang="en-US" dirty="0"/>
              <a:t>6. Then call the model.js inside the controller and create the object then by using the object call the function of model.js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8DA1B176-22E7-4E12-A46B-D130F25EC98A}"/>
              </a:ext>
            </a:extLst>
          </p:cNvPr>
          <p:cNvPicPr>
            <a:picLocks noChangeAspect="1"/>
          </p:cNvPicPr>
          <p:nvPr/>
        </p:nvPicPr>
        <p:blipFill>
          <a:blip r:embed="rId3"/>
          <a:stretch>
            <a:fillRect/>
          </a:stretch>
        </p:blipFill>
        <p:spPr>
          <a:xfrm>
            <a:off x="3181351" y="2180990"/>
            <a:ext cx="4181475" cy="1933809"/>
          </a:xfrm>
          <a:prstGeom prst="rect">
            <a:avLst/>
          </a:prstGeom>
        </p:spPr>
      </p:pic>
      <p:pic>
        <p:nvPicPr>
          <p:cNvPr id="11" name="Picture 10">
            <a:extLst>
              <a:ext uri="{FF2B5EF4-FFF2-40B4-BE49-F238E27FC236}">
                <a16:creationId xmlns:a16="http://schemas.microsoft.com/office/drawing/2014/main" id="{D8EB3B74-77AE-4C74-9AFA-D8E60C2F558A}"/>
              </a:ext>
            </a:extLst>
          </p:cNvPr>
          <p:cNvPicPr>
            <a:picLocks noChangeAspect="1"/>
          </p:cNvPicPr>
          <p:nvPr/>
        </p:nvPicPr>
        <p:blipFill>
          <a:blip r:embed="rId4"/>
          <a:stretch>
            <a:fillRect/>
          </a:stretch>
        </p:blipFill>
        <p:spPr>
          <a:xfrm>
            <a:off x="3257550" y="4516248"/>
            <a:ext cx="4105276" cy="2000899"/>
          </a:xfrm>
          <a:prstGeom prst="rect">
            <a:avLst/>
          </a:prstGeom>
        </p:spPr>
      </p:pic>
      <p:cxnSp>
        <p:nvCxnSpPr>
          <p:cNvPr id="4" name="Straight Arrow Connector 3">
            <a:extLst>
              <a:ext uri="{FF2B5EF4-FFF2-40B4-BE49-F238E27FC236}">
                <a16:creationId xmlns:a16="http://schemas.microsoft.com/office/drawing/2014/main" id="{04FB7420-A2C4-40B0-9531-C6845E8C0F1F}"/>
              </a:ext>
            </a:extLst>
          </p:cNvPr>
          <p:cNvCxnSpPr>
            <a:cxnSpLocks/>
            <a:stCxn id="10" idx="1"/>
          </p:cNvCxnSpPr>
          <p:nvPr/>
        </p:nvCxnSpPr>
        <p:spPr>
          <a:xfrm flipH="1">
            <a:off x="4943475" y="4930829"/>
            <a:ext cx="3095625" cy="4001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1FEAD632-AE0E-45B7-B5A8-42D27C147F1F}"/>
              </a:ext>
            </a:extLst>
          </p:cNvPr>
          <p:cNvCxnSpPr>
            <a:cxnSpLocks/>
          </p:cNvCxnSpPr>
          <p:nvPr/>
        </p:nvCxnSpPr>
        <p:spPr>
          <a:xfrm flipH="1">
            <a:off x="4133850" y="5353695"/>
            <a:ext cx="44577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F5760891-4BAD-4FEF-808C-8DEBF9C3B28C}"/>
              </a:ext>
            </a:extLst>
          </p:cNvPr>
          <p:cNvSpPr txBox="1"/>
          <p:nvPr/>
        </p:nvSpPr>
        <p:spPr>
          <a:xfrm>
            <a:off x="8039100" y="4699996"/>
            <a:ext cx="245745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model.js into the controller as dependency.</a:t>
            </a:r>
          </a:p>
        </p:txBody>
      </p:sp>
      <p:sp>
        <p:nvSpPr>
          <p:cNvPr id="17" name="TextBox 16">
            <a:extLst>
              <a:ext uri="{FF2B5EF4-FFF2-40B4-BE49-F238E27FC236}">
                <a16:creationId xmlns:a16="http://schemas.microsoft.com/office/drawing/2014/main" id="{BC8D7364-F03F-4447-B20A-216A11AF4119}"/>
              </a:ext>
            </a:extLst>
          </p:cNvPr>
          <p:cNvSpPr txBox="1"/>
          <p:nvPr/>
        </p:nvSpPr>
        <p:spPr>
          <a:xfrm>
            <a:off x="8572500" y="5204582"/>
            <a:ext cx="1605170"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Object of the model.js</a:t>
            </a:r>
          </a:p>
        </p:txBody>
      </p:sp>
      <p:cxnSp>
        <p:nvCxnSpPr>
          <p:cNvPr id="21" name="Straight Arrow Connector 20">
            <a:extLst>
              <a:ext uri="{FF2B5EF4-FFF2-40B4-BE49-F238E27FC236}">
                <a16:creationId xmlns:a16="http://schemas.microsoft.com/office/drawing/2014/main" id="{032E1B3C-417A-46DF-8471-E07C6CFB35B4}"/>
              </a:ext>
            </a:extLst>
          </p:cNvPr>
          <p:cNvCxnSpPr>
            <a:cxnSpLocks/>
          </p:cNvCxnSpPr>
          <p:nvPr/>
        </p:nvCxnSpPr>
        <p:spPr>
          <a:xfrm flipH="1">
            <a:off x="6238875" y="6134745"/>
            <a:ext cx="23336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AD48D5FA-C6A8-4E5D-9515-6E06ACA78EAB}"/>
              </a:ext>
            </a:extLst>
          </p:cNvPr>
          <p:cNvSpPr txBox="1"/>
          <p:nvPr/>
        </p:nvSpPr>
        <p:spPr>
          <a:xfrm>
            <a:off x="8601075" y="5981700"/>
            <a:ext cx="2133600"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Call the createJSONModel function using the object </a:t>
            </a:r>
          </a:p>
        </p:txBody>
      </p:sp>
      <p:cxnSp>
        <p:nvCxnSpPr>
          <p:cNvPr id="25" name="Straight Arrow Connector 24">
            <a:extLst>
              <a:ext uri="{FF2B5EF4-FFF2-40B4-BE49-F238E27FC236}">
                <a16:creationId xmlns:a16="http://schemas.microsoft.com/office/drawing/2014/main" id="{34403B36-E56B-453D-975E-2BB2D205D608}"/>
              </a:ext>
            </a:extLst>
          </p:cNvPr>
          <p:cNvCxnSpPr>
            <a:cxnSpLocks/>
            <a:stCxn id="27" idx="1"/>
          </p:cNvCxnSpPr>
          <p:nvPr/>
        </p:nvCxnSpPr>
        <p:spPr>
          <a:xfrm flipH="1">
            <a:off x="7051900" y="3030877"/>
            <a:ext cx="1343681" cy="524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9F94A6D5-4BE9-49D3-96EC-A9DC94312A4C}"/>
              </a:ext>
            </a:extLst>
          </p:cNvPr>
          <p:cNvSpPr txBox="1"/>
          <p:nvPr/>
        </p:nvSpPr>
        <p:spPr>
          <a:xfrm>
            <a:off x="8395581" y="2661545"/>
            <a:ext cx="253365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400" dirty="0"/>
              <a:t>Loading the data from mydata.json using loadData() function</a:t>
            </a:r>
          </a:p>
        </p:txBody>
      </p:sp>
    </p:spTree>
    <p:extLst>
      <p:ext uri="{BB962C8B-B14F-4D97-AF65-F5344CB8AC3E}">
        <p14:creationId xmlns:p14="http://schemas.microsoft.com/office/powerpoint/2010/main" val="247190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Modularize the Code </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Now modularize our model code using the steps shown in the previous slide.</a:t>
            </a:r>
          </a:p>
          <a:p>
            <a:pPr marL="285750" indent="-285750">
              <a:buFont typeface="Wingdings" panose="05000000000000000000" pitchFamily="2" charset="2"/>
              <a:buChar char="§"/>
            </a:pPr>
            <a:r>
              <a:rPr lang="en-US" dirty="0"/>
              <a:t>We will also see how to load the data form the model.</a:t>
            </a:r>
          </a:p>
          <a:p>
            <a:endParaRPr lang="en-US" dirty="0"/>
          </a:p>
          <a:p>
            <a:endParaRPr lang="en-US" dirty="0"/>
          </a:p>
          <a:p>
            <a:r>
              <a:rPr lang="en-US" dirty="0"/>
              <a:t>Code Links:- </a:t>
            </a:r>
          </a:p>
          <a:p>
            <a:pPr marL="285750" indent="-285750">
              <a:buFontTx/>
              <a:buChar char="-"/>
            </a:pPr>
            <a:r>
              <a:rPr lang="en-US" dirty="0"/>
              <a:t>Main.controller.js</a:t>
            </a:r>
          </a:p>
          <a:p>
            <a:pPr marL="285750" indent="-285750">
              <a:buFontTx/>
              <a:buChar char="-"/>
            </a:pPr>
            <a:r>
              <a:rPr lang="en-US" dirty="0"/>
              <a:t>model.js</a:t>
            </a:r>
          </a:p>
          <a:p>
            <a:pPr marL="285750" indent="-285750">
              <a:buFontTx/>
              <a:buChar char="-"/>
            </a:pPr>
            <a:r>
              <a:rPr lang="en-US" dirty="0"/>
              <a:t>mydata.json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5" name="Picture 4">
            <a:extLst>
              <a:ext uri="{FF2B5EF4-FFF2-40B4-BE49-F238E27FC236}">
                <a16:creationId xmlns:a16="http://schemas.microsoft.com/office/drawing/2014/main" id="{C62A3D3A-F4F2-462B-B4B8-BCE9CBC0F0C8}"/>
              </a:ext>
            </a:extLst>
          </p:cNvPr>
          <p:cNvPicPr>
            <a:picLocks noChangeAspect="1"/>
          </p:cNvPicPr>
          <p:nvPr/>
        </p:nvPicPr>
        <p:blipFill>
          <a:blip r:embed="rId3"/>
          <a:stretch>
            <a:fillRect/>
          </a:stretch>
        </p:blipFill>
        <p:spPr>
          <a:xfrm>
            <a:off x="6372471" y="1769414"/>
            <a:ext cx="5008207" cy="4002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5297890"/>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18584</TotalTime>
  <Words>1746</Words>
  <Application>Microsoft Office PowerPoint</Application>
  <PresentationFormat>Widescreen</PresentationFormat>
  <Paragraphs>250</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781</cp:revision>
  <dcterms:created xsi:type="dcterms:W3CDTF">2016-07-10T03:33:26Z</dcterms:created>
  <dcterms:modified xsi:type="dcterms:W3CDTF">2022-03-10T11:22:24Z</dcterms:modified>
</cp:coreProperties>
</file>